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73" r:id="rId5"/>
    <p:sldId id="277" r:id="rId6"/>
    <p:sldId id="1001" r:id="rId7"/>
    <p:sldId id="1002" r:id="rId8"/>
    <p:sldId id="1004" r:id="rId9"/>
    <p:sldId id="1005" r:id="rId10"/>
    <p:sldId id="1027" r:id="rId11"/>
    <p:sldId id="1006" r:id="rId12"/>
    <p:sldId id="279" r:id="rId13"/>
    <p:sldId id="280" r:id="rId14"/>
    <p:sldId id="1007" r:id="rId15"/>
    <p:sldId id="1008" r:id="rId16"/>
    <p:sldId id="1024" r:id="rId17"/>
    <p:sldId id="1025" r:id="rId18"/>
    <p:sldId id="1009" r:id="rId19"/>
    <p:sldId id="1011" r:id="rId20"/>
    <p:sldId id="1012" r:id="rId21"/>
    <p:sldId id="1013" r:id="rId22"/>
    <p:sldId id="1014" r:id="rId23"/>
    <p:sldId id="1026" r:id="rId24"/>
    <p:sldId id="1015" r:id="rId25"/>
    <p:sldId id="1016" r:id="rId26"/>
    <p:sldId id="1019" r:id="rId27"/>
    <p:sldId id="1017" r:id="rId28"/>
    <p:sldId id="1020" r:id="rId29"/>
    <p:sldId id="1023" r:id="rId30"/>
    <p:sldId id="1022" r:id="rId31"/>
    <p:sldId id="284" r:id="rId32"/>
    <p:sldId id="285" r:id="rId3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C5D"/>
    <a:srgbClr val="D47C41"/>
    <a:srgbClr val="FFFFFF"/>
    <a:srgbClr val="E4D0BE"/>
    <a:srgbClr val="FF0000"/>
    <a:srgbClr val="4472C4"/>
    <a:srgbClr val="70AD47"/>
    <a:srgbClr val="5C9CD7"/>
    <a:srgbClr val="E79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52853-2415-6E48-8A06-0436E5332CB2}" v="44" dt="2026-04-21T12:18:43.281"/>
    <p1510:client id="{643160FE-ABA8-3C42-BB0A-B22231D1165A}" v="567" dt="2026-04-21T12:38:29.392"/>
    <p1510:client id="{82E750E8-F678-7026-09BF-908C347162C2}" v="1" dt="2026-04-21T10:47:33.637"/>
    <p1510:client id="{A5867A95-EFC2-132D-F462-6921365E8841}" v="16" dt="2026-04-21T04:17:45.4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4658"/>
  </p:normalViewPr>
  <p:slideViewPr>
    <p:cSldViewPr snapToGrid="0" showGuides="1">
      <p:cViewPr varScale="1">
        <p:scale>
          <a:sx n="114" d="100"/>
          <a:sy n="114" d="100"/>
        </p:scale>
        <p:origin x="20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-Maud Courtois" userId="243182f8-3742-4209-bc23-88eec8f45d1f" providerId="ADAL" clId="{D0731E1D-FD95-5448-ADE0-52685BF8F71F}"/>
    <pc:docChg chg="modSld">
      <pc:chgData name="Anne-Maud Courtois" userId="243182f8-3742-4209-bc23-88eec8f45d1f" providerId="ADAL" clId="{D0731E1D-FD95-5448-ADE0-52685BF8F71F}" dt="2026-04-21T12:38:44.831" v="32" actId="20577"/>
      <pc:docMkLst>
        <pc:docMk/>
      </pc:docMkLst>
      <pc:sldChg chg="addSp modSp mod">
        <pc:chgData name="Anne-Maud Courtois" userId="243182f8-3742-4209-bc23-88eec8f45d1f" providerId="ADAL" clId="{D0731E1D-FD95-5448-ADE0-52685BF8F71F}" dt="2026-04-21T12:38:44.831" v="32" actId="20577"/>
        <pc:sldMkLst>
          <pc:docMk/>
          <pc:sldMk cId="2693560770" sldId="1014"/>
        </pc:sldMkLst>
        <pc:spChg chg="add mod">
          <ac:chgData name="Anne-Maud Courtois" userId="243182f8-3742-4209-bc23-88eec8f45d1f" providerId="ADAL" clId="{D0731E1D-FD95-5448-ADE0-52685BF8F71F}" dt="2026-04-21T12:38:44.831" v="32" actId="20577"/>
          <ac:spMkLst>
            <pc:docMk/>
            <pc:sldMk cId="2693560770" sldId="1014"/>
            <ac:spMk id="5" creationId="{0171033B-1781-7A21-4E34-E2A9BA9BEAB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E0947-C539-6849-AEA0-422555E0794E}" type="datetimeFigureOut">
              <a:rPr lang="pt-PT" smtClean="0"/>
              <a:t>21/04/26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3EC31-C22A-BB4E-9DA4-E8BB6C9D439E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7192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855DC020-676E-6863-099E-447A20729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5386" y="3670934"/>
            <a:ext cx="8787414" cy="10608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E79A7B"/>
                </a:solidFill>
              </a:defRPr>
            </a:lvl1pPr>
          </a:lstStyle>
          <a:p>
            <a:pPr algn="l"/>
            <a:r>
              <a:rPr lang="pt-PT" err="1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Subtitle</a:t>
            </a:r>
            <a:r>
              <a:rPr lang="pt-PT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 of </a:t>
            </a:r>
            <a:r>
              <a:rPr lang="pt-PT" err="1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this</a:t>
            </a:r>
            <a:r>
              <a:rPr lang="pt-PT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 </a:t>
            </a:r>
            <a:r>
              <a:rPr lang="pt-PT" err="1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section</a:t>
            </a:r>
            <a:r>
              <a:rPr lang="pt-PT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 </a:t>
            </a:r>
            <a:r>
              <a:rPr lang="pt-PT" err="1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if</a:t>
            </a:r>
            <a:r>
              <a:rPr lang="pt-PT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 </a:t>
            </a:r>
            <a:r>
              <a:rPr lang="pt-PT" err="1">
                <a:solidFill>
                  <a:srgbClr val="E4CFBE"/>
                </a:solidFill>
                <a:latin typeface="45 HelveticaNeue Light" pitchFamily="2" charset="0"/>
                <a:cs typeface="Arial" panose="020B0604020202020204" pitchFamily="34" charset="0"/>
              </a:rPr>
              <a:t>needed</a:t>
            </a:r>
            <a:endParaRPr lang="pt-PT">
              <a:solidFill>
                <a:srgbClr val="E4CFBE"/>
              </a:solidFill>
              <a:latin typeface="45 HelveticaNeue Light" pitchFamily="2" charset="0"/>
              <a:cs typeface="Arial" panose="020B0604020202020204" pitchFamily="34" charset="0"/>
            </a:endParaRPr>
          </a:p>
        </p:txBody>
      </p:sp>
      <p:sp>
        <p:nvSpPr>
          <p:cNvPr id="16" name="Marcador de Posição do Texto 15">
            <a:extLst>
              <a:ext uri="{FF2B5EF4-FFF2-40B4-BE49-F238E27FC236}">
                <a16:creationId xmlns:a16="http://schemas.microsoft.com/office/drawing/2014/main" id="{754A0143-7DE3-AF7C-5879-58F6CF831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85386" y="1787498"/>
            <a:ext cx="8787414" cy="165828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pt-PT" sz="4800" dirty="0" smtClean="0">
                <a:solidFill>
                  <a:srgbClr val="E4D0BE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/>
              <a:t>Title of </a:t>
            </a:r>
            <a:r>
              <a:rPr lang="pt-PT" err="1"/>
              <a:t>this</a:t>
            </a:r>
            <a:r>
              <a:rPr lang="pt-PT"/>
              <a:t> presentation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953B507C-9915-6C96-12E1-61719CF383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85386" y="4956952"/>
            <a:ext cx="8787414" cy="4406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E4D0BE"/>
                </a:solidFill>
                <a:latin typeface="45 HelveticaNeue Light" pitchFamily="2" charset="0"/>
              </a:defRPr>
            </a:lvl1pPr>
          </a:lstStyle>
          <a:p>
            <a:pPr lvl="0"/>
            <a:r>
              <a:rPr lang="pt-PT"/>
              <a:t>Date/ Local/ </a:t>
            </a:r>
            <a:r>
              <a:rPr lang="pt-PT" err="1"/>
              <a:t>Event</a:t>
            </a:r>
            <a:r>
              <a:rPr lang="pt-PT"/>
              <a:t> </a:t>
            </a:r>
            <a:r>
              <a:rPr lang="pt-PT" err="1"/>
              <a:t>information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28825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250BAB1-8843-8B22-C2C2-7C01FB877C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0065" y="842041"/>
            <a:ext cx="5391431" cy="4729199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  <p:sp>
        <p:nvSpPr>
          <p:cNvPr id="2" name="Marcador de Posição da Imagem 2">
            <a:extLst>
              <a:ext uri="{FF2B5EF4-FFF2-40B4-BE49-F238E27FC236}">
                <a16:creationId xmlns:a16="http://schemas.microsoft.com/office/drawing/2014/main" id="{E512E47B-26A3-1D3F-F8AA-03FB8110A2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842041"/>
            <a:ext cx="5640371" cy="4795188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15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a Tabela 3">
            <a:extLst>
              <a:ext uri="{FF2B5EF4-FFF2-40B4-BE49-F238E27FC236}">
                <a16:creationId xmlns:a16="http://schemas.microsoft.com/office/drawing/2014/main" id="{EF44094B-D836-23C8-731C-8FF620B47E6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61243" y="1038697"/>
            <a:ext cx="10069513" cy="4187825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4440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31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rtium slide"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7234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9097BFFF-C63F-D72D-0452-49412B606C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25219" y="1572508"/>
            <a:ext cx="9453608" cy="397603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t-PT" sz="1400" b="0" i="0" smtClean="0">
                <a:solidFill>
                  <a:srgbClr val="E4D0BE"/>
                </a:solidFill>
                <a:effectLst/>
                <a:latin typeface="45 HelveticaNeue Light" pitchFamily="2" charset="0"/>
              </a:defRPr>
            </a:lvl1pPr>
          </a:lstStyle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  <a:p>
            <a:pPr marL="557213" marR="0" lvl="0" indent="-557213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pt-PT" err="1"/>
              <a:t>Name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107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0BE86F7D-1CF2-76C3-35BF-9B2D0BFC8D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3271" y="2496762"/>
            <a:ext cx="9047236" cy="16981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>
                <a:solidFill>
                  <a:srgbClr val="E4D0BE"/>
                </a:solidFill>
                <a:latin typeface="75 HelveticaNeue Bold" pitchFamily="2" charset="0"/>
              </a:defRPr>
            </a:lvl1pPr>
            <a:lvl2pPr marL="457200" indent="0" algn="ctr">
              <a:buNone/>
              <a:defRPr sz="4000">
                <a:solidFill>
                  <a:srgbClr val="E4D0BE"/>
                </a:solidFill>
                <a:latin typeface="75 HelveticaNeue Bold" pitchFamily="2" charset="0"/>
              </a:defRPr>
            </a:lvl2pPr>
          </a:lstStyle>
          <a:p>
            <a:pPr lvl="0"/>
            <a:r>
              <a:rPr lang="pt-PT"/>
              <a:t>Title of this section</a:t>
            </a:r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8EA387E0-8764-B157-761A-59E81162C1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0706" y="4644043"/>
            <a:ext cx="6268964" cy="6995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79A7B"/>
                </a:solidFill>
                <a:latin typeface="45 HelveticaNeue Light" pitchFamily="2" charset="0"/>
              </a:defRPr>
            </a:lvl1pPr>
          </a:lstStyle>
          <a:p>
            <a:pPr lvl="0"/>
            <a:r>
              <a:rPr lang="pt-PT"/>
              <a:t>Subtitle of this section</a:t>
            </a:r>
          </a:p>
        </p:txBody>
      </p:sp>
    </p:spTree>
    <p:extLst>
      <p:ext uri="{BB962C8B-B14F-4D97-AF65-F5344CB8AC3E}">
        <p14:creationId xmlns:p14="http://schemas.microsoft.com/office/powerpoint/2010/main" val="397836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id="{4C661A68-A0AA-194B-9F83-7694CCCBF9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9303" y="3458722"/>
            <a:ext cx="6042582" cy="27912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E4D0BE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 err="1"/>
              <a:t>Title</a:t>
            </a:r>
            <a:r>
              <a:rPr lang="pt-PT"/>
              <a:t> of </a:t>
            </a:r>
            <a:r>
              <a:rPr lang="pt-PT" err="1"/>
              <a:t>the</a:t>
            </a:r>
            <a:r>
              <a:rPr lang="pt-PT"/>
              <a:t> </a:t>
            </a:r>
            <a:r>
              <a:rPr lang="pt-PT" err="1"/>
              <a:t>section</a:t>
            </a:r>
            <a:endParaRPr lang="pt-PT"/>
          </a:p>
        </p:txBody>
      </p:sp>
      <p:sp>
        <p:nvSpPr>
          <p:cNvPr id="12" name="Marcador de Posição do Texto 5">
            <a:extLst>
              <a:ext uri="{FF2B5EF4-FFF2-40B4-BE49-F238E27FC236}">
                <a16:creationId xmlns:a16="http://schemas.microsoft.com/office/drawing/2014/main" id="{7B55D9F0-E4F8-C2AE-D85B-AFC1EB5FDC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72165" y="5280213"/>
            <a:ext cx="1246093" cy="8982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200">
                <a:solidFill>
                  <a:srgbClr val="E79A7B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4332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9097BFFF-C63F-D72D-0452-49412B606C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76" y="654736"/>
            <a:ext cx="10575324" cy="1223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85C5D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/>
              <a:t>Title of this section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855DC020-676E-6863-099E-447A20729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476" y="2063002"/>
            <a:ext cx="10575324" cy="330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D47C41"/>
                </a:solidFill>
                <a:latin typeface="45 HelveticaNeue Light" pitchFamily="2" charset="0"/>
              </a:defRPr>
            </a:lvl1pPr>
          </a:lstStyle>
          <a:p>
            <a:pPr lvl="0"/>
            <a:r>
              <a:rPr lang="pt-PT"/>
              <a:t>Subtitle of the section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EE2550-D9CA-EF4E-C821-47D11EDBDBE9}"/>
              </a:ext>
            </a:extLst>
          </p:cNvPr>
          <p:cNvSpPr txBox="1"/>
          <p:nvPr userDrawn="1"/>
        </p:nvSpPr>
        <p:spPr>
          <a:xfrm>
            <a:off x="12010768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sp>
        <p:nvSpPr>
          <p:cNvPr id="7" name="Marcador de Posição do Texto 11">
            <a:extLst>
              <a:ext uri="{FF2B5EF4-FFF2-40B4-BE49-F238E27FC236}">
                <a16:creationId xmlns:a16="http://schemas.microsoft.com/office/drawing/2014/main" id="{AF49A74F-2F57-8D10-269E-76C0575ED3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476" y="2577878"/>
            <a:ext cx="10575324" cy="32761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rgbClr val="085C5D"/>
                </a:solidFill>
                <a:latin typeface="45 HelveticaNeue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Text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3834620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text - whit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9097BFFF-C63F-D72D-0452-49412B606C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76" y="654736"/>
            <a:ext cx="10575324" cy="1223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85C5D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/>
              <a:t>Title of this section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id="{855DC020-676E-6863-099E-447A20729E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476" y="2063002"/>
            <a:ext cx="10575324" cy="3305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D47C41"/>
                </a:solidFill>
                <a:latin typeface="45 HelveticaNeue Light" pitchFamily="2" charset="0"/>
              </a:defRPr>
            </a:lvl1pPr>
          </a:lstStyle>
          <a:p>
            <a:pPr lvl="0"/>
            <a:r>
              <a:rPr lang="pt-PT"/>
              <a:t>Subtitle of the section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EE2550-D9CA-EF4E-C821-47D11EDBDBE9}"/>
              </a:ext>
            </a:extLst>
          </p:cNvPr>
          <p:cNvSpPr txBox="1"/>
          <p:nvPr userDrawn="1"/>
        </p:nvSpPr>
        <p:spPr>
          <a:xfrm>
            <a:off x="12010768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sp>
        <p:nvSpPr>
          <p:cNvPr id="7" name="Marcador de Posição do Texto 11">
            <a:extLst>
              <a:ext uri="{FF2B5EF4-FFF2-40B4-BE49-F238E27FC236}">
                <a16:creationId xmlns:a16="http://schemas.microsoft.com/office/drawing/2014/main" id="{AF49A74F-2F57-8D10-269E-76C0575ED3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8476" y="2577878"/>
            <a:ext cx="10575324" cy="3313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  <a:latin typeface="45 HelveticaNeue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PT"/>
              <a:t>Text of the section</a:t>
            </a:r>
          </a:p>
        </p:txBody>
      </p:sp>
    </p:spTree>
    <p:extLst>
      <p:ext uri="{BB962C8B-B14F-4D97-AF65-F5344CB8AC3E}">
        <p14:creationId xmlns:p14="http://schemas.microsoft.com/office/powerpoint/2010/main" val="374582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9097BFFF-C63F-D72D-0452-49412B606C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76" y="654736"/>
            <a:ext cx="10575324" cy="1223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85C5D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/>
              <a:t>Title of this section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EE2550-D9CA-EF4E-C821-47D11EDBDBE9}"/>
              </a:ext>
            </a:extLst>
          </p:cNvPr>
          <p:cNvSpPr txBox="1"/>
          <p:nvPr userDrawn="1"/>
        </p:nvSpPr>
        <p:spPr>
          <a:xfrm>
            <a:off x="12010768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sp>
        <p:nvSpPr>
          <p:cNvPr id="9" name="Marcador de Posição do Texto 3">
            <a:extLst>
              <a:ext uri="{FF2B5EF4-FFF2-40B4-BE49-F238E27FC236}">
                <a16:creationId xmlns:a16="http://schemas.microsoft.com/office/drawing/2014/main" id="{C7FF4CA2-94DB-2B4C-EE46-4B8A757FF4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476" y="2051519"/>
            <a:ext cx="10575324" cy="3887367"/>
          </a:xfrm>
          <a:prstGeom prst="rect">
            <a:avLst/>
          </a:prstGeom>
        </p:spPr>
        <p:txBody>
          <a:bodyPr/>
          <a:lstStyle>
            <a:lvl1pPr>
              <a:buClr>
                <a:srgbClr val="085C5D"/>
              </a:buClr>
              <a:defRPr sz="1400"/>
            </a:lvl1pPr>
            <a:lvl2pPr>
              <a:buClr>
                <a:srgbClr val="085C5D"/>
              </a:buClr>
              <a:defRPr sz="1400"/>
            </a:lvl2pPr>
            <a:lvl3pPr marL="1200150" indent="-285750">
              <a:buClr>
                <a:srgbClr val="085C5D"/>
              </a:buClr>
              <a:buFont typeface="Arial" panose="020B0604020202020204" pitchFamily="34" charset="0"/>
              <a:buChar char="•"/>
              <a:defRPr lang="pt-P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>
              <a:buClr>
                <a:srgbClr val="085C5D"/>
              </a:buClr>
              <a:buFont typeface="Arial" panose="020B0604020202020204" pitchFamily="34" charset="0"/>
              <a:buChar char="•"/>
              <a:defRPr/>
            </a:lvl4pPr>
            <a:lvl5pPr marL="1828800" indent="0">
              <a:buNone/>
              <a:defRPr sz="1400"/>
            </a:lvl5pPr>
          </a:lstStyle>
          <a:p>
            <a:pPr lvl="0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2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marL="1828800" marR="0" lvl="4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5C5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r>
              <a:rPr lang="pt-PT"/>
              <a:t> of </a:t>
            </a:r>
            <a:r>
              <a:rPr lang="pt-PT" err="1"/>
              <a:t>bullets</a:t>
            </a:r>
            <a:r>
              <a:rPr lang="pt-PT"/>
              <a:t> </a:t>
            </a:r>
          </a:p>
          <a:p>
            <a:pPr lvl="2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9992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 - whit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id="{9097BFFF-C63F-D72D-0452-49412B606C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76" y="654736"/>
            <a:ext cx="10575324" cy="1223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rgbClr val="085C5D"/>
                </a:solidFill>
                <a:latin typeface="75 HelveticaNeue Bold" pitchFamily="2" charset="0"/>
              </a:defRPr>
            </a:lvl1pPr>
          </a:lstStyle>
          <a:p>
            <a:pPr lvl="0"/>
            <a:r>
              <a:rPr lang="pt-PT"/>
              <a:t>Title of this section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EE2550-D9CA-EF4E-C821-47D11EDBDBE9}"/>
              </a:ext>
            </a:extLst>
          </p:cNvPr>
          <p:cNvSpPr txBox="1"/>
          <p:nvPr userDrawn="1"/>
        </p:nvSpPr>
        <p:spPr>
          <a:xfrm>
            <a:off x="12010768" y="-4942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/>
          </a:p>
        </p:txBody>
      </p:sp>
      <p:sp>
        <p:nvSpPr>
          <p:cNvPr id="6" name="Marcador de Posição do Texto 3">
            <a:extLst>
              <a:ext uri="{FF2B5EF4-FFF2-40B4-BE49-F238E27FC236}">
                <a16:creationId xmlns:a16="http://schemas.microsoft.com/office/drawing/2014/main" id="{C881C42E-218B-71B6-7778-6123A1FDD8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476" y="2042092"/>
            <a:ext cx="10575324" cy="3859088"/>
          </a:xfrm>
          <a:prstGeom prst="rect">
            <a:avLst/>
          </a:prstGeom>
        </p:spPr>
        <p:txBody>
          <a:bodyPr/>
          <a:lstStyle>
            <a:lvl1pPr>
              <a:buClr>
                <a:srgbClr val="D47C41"/>
              </a:buClr>
              <a:defRPr sz="1400"/>
            </a:lvl1pPr>
            <a:lvl2pPr>
              <a:buClr>
                <a:srgbClr val="D47C41"/>
              </a:buClr>
              <a:defRPr sz="1400"/>
            </a:lvl2pPr>
            <a:lvl3pPr>
              <a:buClr>
                <a:srgbClr val="D47C41"/>
              </a:buClr>
              <a:defRPr sz="1400"/>
            </a:lvl3pPr>
            <a:lvl4pPr marL="1657350" indent="-285750">
              <a:buClr>
                <a:srgbClr val="D47C41"/>
              </a:buClr>
              <a:buFont typeface="Arial" panose="020B0604020202020204" pitchFamily="34" charset="0"/>
              <a:buChar char="•"/>
              <a:defRPr lang="pt-PT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1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2"/>
            <a:r>
              <a:rPr lang="pt-PT" err="1"/>
              <a:t>Click</a:t>
            </a:r>
            <a:r>
              <a:rPr lang="pt-PT"/>
              <a:t> </a:t>
            </a:r>
            <a:r>
              <a:rPr lang="pt-PT" err="1"/>
              <a:t>here</a:t>
            </a:r>
            <a:r>
              <a:rPr lang="pt-PT"/>
              <a:t> to </a:t>
            </a:r>
            <a:r>
              <a:rPr lang="pt-PT" err="1"/>
              <a:t>add</a:t>
            </a:r>
            <a:r>
              <a:rPr lang="pt-PT"/>
              <a:t> </a:t>
            </a:r>
            <a:r>
              <a:rPr lang="pt-PT" err="1"/>
              <a:t>your</a:t>
            </a:r>
            <a:r>
              <a:rPr lang="pt-PT"/>
              <a:t> </a:t>
            </a:r>
            <a:r>
              <a:rPr lang="pt-PT" err="1"/>
              <a:t>text</a:t>
            </a:r>
            <a:r>
              <a:rPr lang="pt-PT"/>
              <a:t> </a:t>
            </a:r>
            <a:r>
              <a:rPr lang="pt-PT" err="1"/>
              <a:t>with</a:t>
            </a:r>
            <a:r>
              <a:rPr lang="pt-PT"/>
              <a:t> </a:t>
            </a:r>
            <a:r>
              <a:rPr lang="pt-PT" err="1"/>
              <a:t>bullets</a:t>
            </a:r>
            <a:endParaRPr lang="pt-PT"/>
          </a:p>
          <a:p>
            <a:pPr lvl="3"/>
            <a:r>
              <a:rPr lang="pt-PT" err="1"/>
              <a:t>Fourth</a:t>
            </a:r>
            <a:r>
              <a:rPr lang="pt-PT"/>
              <a:t> </a:t>
            </a:r>
            <a:r>
              <a:rPr lang="pt-PT" err="1"/>
              <a:t>level</a:t>
            </a:r>
            <a:r>
              <a:rPr lang="pt-PT"/>
              <a:t> of </a:t>
            </a:r>
            <a:r>
              <a:rPr lang="pt-PT" err="1"/>
              <a:t>bullets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952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1250BAB1-8843-8B22-C2C2-7C01FB877C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9210" y="753507"/>
            <a:ext cx="10125821" cy="4742320"/>
          </a:xfrm>
          <a:prstGeom prst="rect">
            <a:avLst/>
          </a:prstGeo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21730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747EF70-13DA-E1B3-4B49-D50C809C4B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CFFAD-F652-F645-814B-A109D7B9AA0D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7216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6" r:id="rId4"/>
    <p:sldLayoutId id="2147483650" r:id="rId5"/>
    <p:sldLayoutId id="2147483660" r:id="rId6"/>
    <p:sldLayoutId id="2147483662" r:id="rId7"/>
    <p:sldLayoutId id="2147483663" r:id="rId8"/>
    <p:sldLayoutId id="2147483653" r:id="rId9"/>
    <p:sldLayoutId id="2147483655" r:id="rId10"/>
    <p:sldLayoutId id="2147483654" r:id="rId11"/>
    <p:sldLayoutId id="2147483658" r:id="rId12"/>
    <p:sldLayoutId id="214748365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1751731125001740#b002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sv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direct.com/science/article/pii/S1751731125001740#b0005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1E970D0-712B-891E-262E-C346A91144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85386" y="2750396"/>
            <a:ext cx="8787414" cy="1357207"/>
          </a:xfrm>
        </p:spPr>
        <p:txBody>
          <a:bodyPr lIns="91440" tIns="45720" rIns="91440" bIns="45720" anchor="t"/>
          <a:lstStyle/>
          <a:p>
            <a:r>
              <a:rPr lang="fr-BE" b="1"/>
              <a:t>From True Cost to True Change </a:t>
            </a:r>
            <a:r>
              <a:rPr lang="fr-BE" sz="3200" err="1"/>
              <a:t>Reflexive</a:t>
            </a:r>
            <a:r>
              <a:rPr lang="fr-BE" sz="3200"/>
              <a:t> insights </a:t>
            </a:r>
            <a:r>
              <a:rPr lang="fr-BE" sz="3200" err="1"/>
              <a:t>from</a:t>
            </a:r>
            <a:r>
              <a:rPr lang="fr-BE" sz="3200"/>
              <a:t> 4 </a:t>
            </a:r>
            <a:r>
              <a:rPr lang="fr-BE" sz="3200" err="1"/>
              <a:t>years</a:t>
            </a:r>
            <a:r>
              <a:rPr lang="fr-BE" sz="3200"/>
              <a:t> of FOODCoST </a:t>
            </a:r>
            <a:r>
              <a:rPr lang="fr-BE" sz="3200" err="1"/>
              <a:t>project</a:t>
            </a:r>
            <a:endParaRPr lang="fr-BE" sz="320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A40A1067-7405-444B-D5EB-DECA7874B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85386" y="4956952"/>
            <a:ext cx="8787414" cy="845537"/>
          </a:xfrm>
        </p:spPr>
        <p:txBody>
          <a:bodyPr/>
          <a:lstStyle/>
          <a:p>
            <a:r>
              <a:rPr lang="fr-FR" sz="1800"/>
              <a:t>Final FOODCoST </a:t>
            </a:r>
            <a:r>
              <a:rPr lang="fr-FR" sz="1800" err="1"/>
              <a:t>Conference</a:t>
            </a:r>
            <a:endParaRPr lang="fr-FR" sz="1800"/>
          </a:p>
          <a:p>
            <a:r>
              <a:rPr lang="fr-FR" sz="1800"/>
              <a:t>Brussels – </a:t>
            </a:r>
            <a:r>
              <a:rPr lang="fr-BE" sz="1800"/>
              <a:t>23 April 2026</a:t>
            </a:r>
            <a:endParaRPr lang="en-GB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0E21831-D8E5-A0AC-2FEF-4F9A606B49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3512" y="5508396"/>
            <a:ext cx="843043" cy="845537"/>
          </a:xfrm>
          <a:prstGeom prst="ellipse">
            <a:avLst/>
          </a:prstGeom>
          <a:ln w="28575">
            <a:solidFill>
              <a:srgbClr val="E4D0BE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13C5A2A-5649-7610-C995-BE2E08302A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5560" y="5507642"/>
            <a:ext cx="846291" cy="846291"/>
          </a:xfrm>
          <a:prstGeom prst="ellipse">
            <a:avLst/>
          </a:prstGeom>
          <a:ln w="28575">
            <a:solidFill>
              <a:srgbClr val="E4D0BE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F5BA68-87C1-B2C8-B41D-A97CC92245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60856" y="5507642"/>
            <a:ext cx="842503" cy="846291"/>
          </a:xfrm>
          <a:prstGeom prst="ellipse">
            <a:avLst/>
          </a:prstGeom>
          <a:ln w="28575">
            <a:solidFill>
              <a:srgbClr val="E4D0BE"/>
            </a:solidFill>
          </a:ln>
        </p:spPr>
      </p:pic>
      <p:sp>
        <p:nvSpPr>
          <p:cNvPr id="2" name="Marcador de Posição do Texto 3">
            <a:extLst>
              <a:ext uri="{FF2B5EF4-FFF2-40B4-BE49-F238E27FC236}">
                <a16:creationId xmlns:a16="http://schemas.microsoft.com/office/drawing/2014/main" id="{34EA321B-3616-59E1-3EDB-86AF29185A63}"/>
              </a:ext>
            </a:extLst>
          </p:cNvPr>
          <p:cNvSpPr txBox="1">
            <a:spLocks/>
          </p:cNvSpPr>
          <p:nvPr/>
        </p:nvSpPr>
        <p:spPr>
          <a:xfrm>
            <a:off x="7909418" y="6405134"/>
            <a:ext cx="1361378" cy="3105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E4D0BE"/>
                </a:solidFill>
                <a:latin typeface="45 HelveticaNeue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Philippe Baret</a:t>
            </a:r>
            <a:endParaRPr lang="en-GB"/>
          </a:p>
        </p:txBody>
      </p:sp>
      <p:sp>
        <p:nvSpPr>
          <p:cNvPr id="5" name="Marcador de Posição do Texto 3">
            <a:extLst>
              <a:ext uri="{FF2B5EF4-FFF2-40B4-BE49-F238E27FC236}">
                <a16:creationId xmlns:a16="http://schemas.microsoft.com/office/drawing/2014/main" id="{29C8EB21-E1B8-2C1C-60C0-2DA35D47EA65}"/>
              </a:ext>
            </a:extLst>
          </p:cNvPr>
          <p:cNvSpPr txBox="1">
            <a:spLocks/>
          </p:cNvSpPr>
          <p:nvPr/>
        </p:nvSpPr>
        <p:spPr>
          <a:xfrm>
            <a:off x="9223606" y="6405134"/>
            <a:ext cx="1698106" cy="3105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E4D0BE"/>
                </a:solidFill>
                <a:latin typeface="45 HelveticaNeue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Anne-Maud Courtois</a:t>
            </a:r>
            <a:endParaRPr lang="en-GB"/>
          </a:p>
        </p:txBody>
      </p:sp>
      <p:sp>
        <p:nvSpPr>
          <p:cNvPr id="9" name="Marcador de Posição do Texto 3">
            <a:extLst>
              <a:ext uri="{FF2B5EF4-FFF2-40B4-BE49-F238E27FC236}">
                <a16:creationId xmlns:a16="http://schemas.microsoft.com/office/drawing/2014/main" id="{56395C45-AA3F-6BF7-C514-A2CB65DACE40}"/>
              </a:ext>
            </a:extLst>
          </p:cNvPr>
          <p:cNvSpPr txBox="1">
            <a:spLocks/>
          </p:cNvSpPr>
          <p:nvPr/>
        </p:nvSpPr>
        <p:spPr>
          <a:xfrm>
            <a:off x="10830621" y="6405134"/>
            <a:ext cx="1361379" cy="3105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rgbClr val="E4D0BE"/>
                </a:solidFill>
                <a:latin typeface="45 HelveticaNeue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/>
              <a:t>Diana Borniotto</a:t>
            </a:r>
            <a:endParaRPr lang="en-GB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72B303E-EE4F-FA98-0DBD-4A3B3B0BB1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4239" y="5764087"/>
            <a:ext cx="2950896" cy="67945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FB9F15A-D467-0B84-35F2-85FB167643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3398" y="332058"/>
            <a:ext cx="1938803" cy="193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99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822E68A5-000A-61D1-C1F0-999673E6F1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Learn more about policy impacts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BD984A-7EBD-3E91-9525-77D6F39619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454" y="1379606"/>
            <a:ext cx="8277700" cy="50853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963D0EB-DD7B-EECA-F0B4-873C2876BD72}"/>
              </a:ext>
            </a:extLst>
          </p:cNvPr>
          <p:cNvSpPr txBox="1"/>
          <p:nvPr/>
        </p:nvSpPr>
        <p:spPr>
          <a:xfrm rot="630274">
            <a:off x="7223809" y="1061324"/>
            <a:ext cx="260539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</a:rPr>
              <a:t>Just </a:t>
            </a:r>
            <a:r>
              <a:rPr lang="fr-FR" sz="3200" b="1" dirty="0" err="1">
                <a:solidFill>
                  <a:srgbClr val="FF0000"/>
                </a:solidFill>
              </a:rPr>
              <a:t>published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12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2ABDF-1E92-78B6-02EE-84A03F3B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37BE470E-B4B7-3E8A-72C7-75BEC2EEB9A7}"/>
              </a:ext>
            </a:extLst>
          </p:cNvPr>
          <p:cNvSpPr txBox="1">
            <a:spLocks/>
          </p:cNvSpPr>
          <p:nvPr/>
        </p:nvSpPr>
        <p:spPr>
          <a:xfrm>
            <a:off x="6251275" y="1707393"/>
            <a:ext cx="5593301" cy="4161576"/>
          </a:xfrm>
        </p:spPr>
        <p:txBody>
          <a:bodyPr>
            <a:noAutofit/>
          </a:bodyPr>
          <a:lstStyle>
            <a:defPPr>
              <a:defRPr lang="pt-PT"/>
            </a:defPPr>
            <a:lvl1pPr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err="1"/>
              <a:t>Internalizing</a:t>
            </a:r>
            <a:r>
              <a:rPr lang="fr-FR"/>
              <a:t> </a:t>
            </a:r>
            <a:r>
              <a:rPr lang="fr-FR" err="1"/>
              <a:t>externalities</a:t>
            </a:r>
            <a:r>
              <a:rPr lang="fr-FR"/>
              <a:t> in business </a:t>
            </a:r>
            <a:r>
              <a:rPr lang="fr-FR" err="1"/>
              <a:t>models</a:t>
            </a:r>
            <a:endParaRPr lang="fr-FR"/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FR" b="0"/>
              <a:t>Product and process innovation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FR" b="0"/>
              <a:t>Value </a:t>
            </a:r>
            <a:r>
              <a:rPr lang="fr-FR" b="0" err="1"/>
              <a:t>chain</a:t>
            </a:r>
            <a:r>
              <a:rPr lang="fr-FR" b="0"/>
              <a:t> reconfiguration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FR" b="0" err="1"/>
              <a:t>Measurement</a:t>
            </a:r>
            <a:r>
              <a:rPr lang="fr-FR" b="0"/>
              <a:t> &amp; </a:t>
            </a:r>
            <a:r>
              <a:rPr lang="fr-FR" b="0" err="1"/>
              <a:t>accreditation</a:t>
            </a:r>
            <a:r>
              <a:rPr lang="fr-FR" b="0"/>
              <a:t> </a:t>
            </a:r>
            <a:r>
              <a:rPr lang="fr-FR" b="0" err="1"/>
              <a:t>tools</a:t>
            </a:r>
            <a:r>
              <a:rPr lang="fr-FR" b="0"/>
              <a:t>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FR" b="0"/>
              <a:t>Consumer/</a:t>
            </a:r>
            <a:r>
              <a:rPr lang="fr-FR" b="0" err="1"/>
              <a:t>market</a:t>
            </a:r>
            <a:r>
              <a:rPr lang="fr-FR" b="0"/>
              <a:t> recognition </a:t>
            </a:r>
          </a:p>
          <a:p>
            <a:pPr marL="268288" indent="-268288">
              <a:buFont typeface="Arial" panose="020B0604020202020204" pitchFamily="34" charset="0"/>
              <a:buChar char="•"/>
            </a:pPr>
            <a:r>
              <a:rPr lang="fr-FR" b="0"/>
              <a:t>Innovative </a:t>
            </a:r>
            <a:r>
              <a:rPr lang="fr-FR" b="0" err="1"/>
              <a:t>financing</a:t>
            </a:r>
            <a:r>
              <a:rPr lang="fr-FR" b="0"/>
              <a:t>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975F7DC-3567-C795-AA1B-D1B2A6BBE8F7}"/>
              </a:ext>
            </a:extLst>
          </p:cNvPr>
          <p:cNvSpPr txBox="1"/>
          <p:nvPr/>
        </p:nvSpPr>
        <p:spPr>
          <a:xfrm>
            <a:off x="1268058" y="5327479"/>
            <a:ext cx="1846800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Ecological</a:t>
            </a:r>
            <a:r>
              <a:rPr lang="fr-FR" sz="1600" b="1"/>
              <a:t> </a:t>
            </a:r>
            <a:r>
              <a:rPr lang="fr-FR" sz="1600" b="1" err="1"/>
              <a:t>investments</a:t>
            </a:r>
            <a:endParaRPr lang="fr-FR" sz="1600" b="1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FF5FC1D-F909-7BA7-E8DE-38E235AE7B8D}"/>
              </a:ext>
            </a:extLst>
          </p:cNvPr>
          <p:cNvSpPr txBox="1"/>
          <p:nvPr/>
        </p:nvSpPr>
        <p:spPr>
          <a:xfrm>
            <a:off x="3612297" y="3307321"/>
            <a:ext cx="1926208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Consumer </a:t>
            </a:r>
            <a:r>
              <a:rPr lang="fr-FR" sz="1600" b="1" err="1"/>
              <a:t>behaviour</a:t>
            </a:r>
            <a:endParaRPr lang="fr-FR" sz="1600" b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79C1A0B-6126-D982-7C2A-1132C016446E}"/>
              </a:ext>
            </a:extLst>
          </p:cNvPr>
          <p:cNvSpPr txBox="1"/>
          <p:nvPr/>
        </p:nvSpPr>
        <p:spPr>
          <a:xfrm>
            <a:off x="3612297" y="4319947"/>
            <a:ext cx="1926208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Choices</a:t>
            </a:r>
            <a:r>
              <a:rPr lang="fr-FR" sz="1600" b="1"/>
              <a:t> </a:t>
            </a:r>
            <a:r>
              <a:rPr lang="fr-FR" sz="1600" b="1" err="1"/>
              <a:t>within</a:t>
            </a:r>
            <a:r>
              <a:rPr lang="fr-FR" sz="1600" b="1"/>
              <a:t> value </a:t>
            </a:r>
            <a:r>
              <a:rPr lang="fr-FR" sz="1600" b="1" err="1"/>
              <a:t>chains</a:t>
            </a:r>
            <a:endParaRPr lang="fr-FR" sz="1600" b="1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2A55E80-ADD1-DC6C-A25F-021BFE58EC98}"/>
              </a:ext>
            </a:extLst>
          </p:cNvPr>
          <p:cNvSpPr txBox="1"/>
          <p:nvPr/>
        </p:nvSpPr>
        <p:spPr>
          <a:xfrm>
            <a:off x="1267746" y="4284979"/>
            <a:ext cx="1847425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Internalisation of </a:t>
            </a:r>
            <a:r>
              <a:rPr lang="fr-FR" sz="1600" b="1" err="1"/>
              <a:t>externalities</a:t>
            </a:r>
            <a:endParaRPr lang="fr-FR" sz="1600" b="1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23B6FBF-3638-A48D-B7C9-7400B9D9EED0}"/>
              </a:ext>
            </a:extLst>
          </p:cNvPr>
          <p:cNvSpPr txBox="1"/>
          <p:nvPr/>
        </p:nvSpPr>
        <p:spPr>
          <a:xfrm>
            <a:off x="3719207" y="1277601"/>
            <a:ext cx="1725087" cy="34707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Individual</a:t>
            </a:r>
            <a:r>
              <a:rPr lang="fr-FR" sz="1600" b="1"/>
              <a:t> actions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A7EC453-81F0-BC67-7D16-531403F307CA}"/>
              </a:ext>
            </a:extLst>
          </p:cNvPr>
          <p:cNvSpPr txBox="1"/>
          <p:nvPr/>
        </p:nvSpPr>
        <p:spPr>
          <a:xfrm>
            <a:off x="838200" y="2413407"/>
            <a:ext cx="1267658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Public </a:t>
            </a:r>
            <a:r>
              <a:rPr lang="fr-FR" sz="1600" b="1" err="1"/>
              <a:t>policy</a:t>
            </a:r>
            <a:endParaRPr lang="fr-FR" sz="1600" b="1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54DD431F-D665-BB1F-3A4A-E77116316DFD}"/>
              </a:ext>
            </a:extLst>
          </p:cNvPr>
          <p:cNvSpPr txBox="1"/>
          <p:nvPr/>
        </p:nvSpPr>
        <p:spPr>
          <a:xfrm>
            <a:off x="3612297" y="5332573"/>
            <a:ext cx="1926208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Modes of production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1856DAF-0032-11B9-CF60-988CD4152886}"/>
              </a:ext>
            </a:extLst>
          </p:cNvPr>
          <p:cNvSpPr txBox="1"/>
          <p:nvPr/>
        </p:nvSpPr>
        <p:spPr>
          <a:xfrm>
            <a:off x="2296148" y="1895146"/>
            <a:ext cx="1416710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Business </a:t>
            </a:r>
            <a:r>
              <a:rPr lang="fr-FR" sz="1600" b="1" err="1"/>
              <a:t>logic</a:t>
            </a:r>
            <a:endParaRPr lang="fr-FR" sz="1600" b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136AAA0-2F8D-7A1D-4C99-905131522593}"/>
              </a:ext>
            </a:extLst>
          </p:cNvPr>
          <p:cNvSpPr txBox="1"/>
          <p:nvPr/>
        </p:nvSpPr>
        <p:spPr>
          <a:xfrm>
            <a:off x="1267746" y="3445194"/>
            <a:ext cx="1847425" cy="33855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Costs</a:t>
            </a:r>
            <a:r>
              <a:rPr lang="fr-FR" sz="1600" b="1"/>
              <a:t> imputation</a:t>
            </a:r>
          </a:p>
        </p:txBody>
      </p:sp>
      <p:cxnSp>
        <p:nvCxnSpPr>
          <p:cNvPr id="37" name="Connecteur en arc 36">
            <a:extLst>
              <a:ext uri="{FF2B5EF4-FFF2-40B4-BE49-F238E27FC236}">
                <a16:creationId xmlns:a16="http://schemas.microsoft.com/office/drawing/2014/main" id="{1D05E108-5907-C2EC-3C9A-07B40973925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39088" y="4106021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DAC5E7F4-3791-9607-7B46-BF0A8B3FD001}"/>
              </a:ext>
            </a:extLst>
          </p:cNvPr>
          <p:cNvCxnSpPr>
            <a:cxnSpLocks/>
          </p:cNvCxnSpPr>
          <p:nvPr/>
        </p:nvCxnSpPr>
        <p:spPr>
          <a:xfrm rot="5400000">
            <a:off x="4339088" y="5118647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>
            <a:extLst>
              <a:ext uri="{FF2B5EF4-FFF2-40B4-BE49-F238E27FC236}">
                <a16:creationId xmlns:a16="http://schemas.microsoft.com/office/drawing/2014/main" id="{74A1439B-4484-B165-1922-094479451AC7}"/>
              </a:ext>
            </a:extLst>
          </p:cNvPr>
          <p:cNvCxnSpPr>
            <a:cxnSpLocks/>
            <a:stCxn id="36" idx="3"/>
            <a:endCxn id="29" idx="1"/>
          </p:cNvCxnSpPr>
          <p:nvPr/>
        </p:nvCxnSpPr>
        <p:spPr>
          <a:xfrm flipV="1">
            <a:off x="3115171" y="3599709"/>
            <a:ext cx="497126" cy="147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>
            <a:extLst>
              <a:ext uri="{FF2B5EF4-FFF2-40B4-BE49-F238E27FC236}">
                <a16:creationId xmlns:a16="http://schemas.microsoft.com/office/drawing/2014/main" id="{AC5F2D25-23E8-2138-7C50-5DBB195BE2CC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3115171" y="3614471"/>
            <a:ext cx="497126" cy="9978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>
            <a:extLst>
              <a:ext uri="{FF2B5EF4-FFF2-40B4-BE49-F238E27FC236}">
                <a16:creationId xmlns:a16="http://schemas.microsoft.com/office/drawing/2014/main" id="{A709B255-EFE2-6FB0-6F46-52C52B62EBC8}"/>
              </a:ext>
            </a:extLst>
          </p:cNvPr>
          <p:cNvCxnSpPr>
            <a:cxnSpLocks/>
            <a:stCxn id="31" idx="3"/>
            <a:endCxn id="30" idx="1"/>
          </p:cNvCxnSpPr>
          <p:nvPr/>
        </p:nvCxnSpPr>
        <p:spPr>
          <a:xfrm>
            <a:off x="3115171" y="4577367"/>
            <a:ext cx="497126" cy="349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>
            <a:extLst>
              <a:ext uri="{FF2B5EF4-FFF2-40B4-BE49-F238E27FC236}">
                <a16:creationId xmlns:a16="http://schemas.microsoft.com/office/drawing/2014/main" id="{7D35304E-39A1-6AD2-3C96-8ED89EE6015D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 flipV="1">
            <a:off x="3114858" y="4612335"/>
            <a:ext cx="497439" cy="10075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>
            <a:extLst>
              <a:ext uri="{FF2B5EF4-FFF2-40B4-BE49-F238E27FC236}">
                <a16:creationId xmlns:a16="http://schemas.microsoft.com/office/drawing/2014/main" id="{816B2007-F40F-1792-9AB9-640B0FF7CA4D}"/>
              </a:ext>
            </a:extLst>
          </p:cNvPr>
          <p:cNvCxnSpPr>
            <a:cxnSpLocks/>
            <a:stCxn id="33" idx="2"/>
            <a:endCxn id="36" idx="1"/>
          </p:cNvCxnSpPr>
          <p:nvPr/>
        </p:nvCxnSpPr>
        <p:spPr>
          <a:xfrm rot="5400000">
            <a:off x="938633" y="3081075"/>
            <a:ext cx="862510" cy="204283"/>
          </a:xfrm>
          <a:prstGeom prst="curvedConnector4">
            <a:avLst>
              <a:gd name="adj1" fmla="val 40187"/>
              <a:gd name="adj2" fmla="val 211904"/>
            </a:avLst>
          </a:prstGeom>
          <a:ln w="88900">
            <a:solidFill>
              <a:srgbClr val="FF0000">
                <a:alpha val="29804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>
            <a:extLst>
              <a:ext uri="{FF2B5EF4-FFF2-40B4-BE49-F238E27FC236}">
                <a16:creationId xmlns:a16="http://schemas.microsoft.com/office/drawing/2014/main" id="{6F8DF5A7-DE2A-EC35-C192-77FF990B206E}"/>
              </a:ext>
            </a:extLst>
          </p:cNvPr>
          <p:cNvCxnSpPr>
            <a:cxnSpLocks/>
            <a:stCxn id="35" idx="2"/>
            <a:endCxn id="30" idx="1"/>
          </p:cNvCxnSpPr>
          <p:nvPr/>
        </p:nvCxnSpPr>
        <p:spPr>
          <a:xfrm rot="16200000" flipH="1">
            <a:off x="2119083" y="3119120"/>
            <a:ext cx="2378635" cy="607794"/>
          </a:xfrm>
          <a:prstGeom prst="curvedConnector2">
            <a:avLst/>
          </a:prstGeom>
          <a:ln w="88900"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>
            <a:extLst>
              <a:ext uri="{FF2B5EF4-FFF2-40B4-BE49-F238E27FC236}">
                <a16:creationId xmlns:a16="http://schemas.microsoft.com/office/drawing/2014/main" id="{1021AE90-4800-7C32-07E5-270B1F4A92B5}"/>
              </a:ext>
            </a:extLst>
          </p:cNvPr>
          <p:cNvCxnSpPr>
            <a:cxnSpLocks/>
            <a:stCxn id="32" idx="2"/>
            <a:endCxn id="29" idx="0"/>
          </p:cNvCxnSpPr>
          <p:nvPr/>
        </p:nvCxnSpPr>
        <p:spPr>
          <a:xfrm rot="5400000">
            <a:off x="3737251" y="2462821"/>
            <a:ext cx="1682650" cy="6350"/>
          </a:xfrm>
          <a:prstGeom prst="curvedConnector3">
            <a:avLst>
              <a:gd name="adj1" fmla="val 50000"/>
            </a:avLst>
          </a:prstGeom>
          <a:ln w="88900">
            <a:solidFill>
              <a:srgbClr val="70AD47">
                <a:alpha val="29804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>
            <a:extLst>
              <a:ext uri="{FF2B5EF4-FFF2-40B4-BE49-F238E27FC236}">
                <a16:creationId xmlns:a16="http://schemas.microsoft.com/office/drawing/2014/main" id="{36BCFF62-4955-FBD3-7299-51F85E46EB39}"/>
              </a:ext>
            </a:extLst>
          </p:cNvPr>
          <p:cNvCxnSpPr>
            <a:cxnSpLocks/>
            <a:stCxn id="28" idx="3"/>
            <a:endCxn id="34" idx="1"/>
          </p:cNvCxnSpPr>
          <p:nvPr/>
        </p:nvCxnSpPr>
        <p:spPr>
          <a:xfrm>
            <a:off x="3114858" y="5619867"/>
            <a:ext cx="497439" cy="50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>
            <a:extLst>
              <a:ext uri="{FF2B5EF4-FFF2-40B4-BE49-F238E27FC236}">
                <a16:creationId xmlns:a16="http://schemas.microsoft.com/office/drawing/2014/main" id="{10E686B7-1419-31C0-F25E-DBE6FFA36AD9}"/>
              </a:ext>
            </a:extLst>
          </p:cNvPr>
          <p:cNvCxnSpPr>
            <a:cxnSpLocks/>
            <a:stCxn id="31" idx="3"/>
            <a:endCxn id="29" idx="1"/>
          </p:cNvCxnSpPr>
          <p:nvPr/>
        </p:nvCxnSpPr>
        <p:spPr>
          <a:xfrm flipV="1">
            <a:off x="3115171" y="3599709"/>
            <a:ext cx="497126" cy="9776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Marcador de Posição do Texto 1">
            <a:extLst>
              <a:ext uri="{FF2B5EF4-FFF2-40B4-BE49-F238E27FC236}">
                <a16:creationId xmlns:a16="http://schemas.microsoft.com/office/drawing/2014/main" id="{5C5A384D-78CA-DB87-0D21-959706E0B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76" y="654736"/>
            <a:ext cx="10575324" cy="1223963"/>
          </a:xfrm>
        </p:spPr>
        <p:txBody>
          <a:bodyPr/>
          <a:lstStyle/>
          <a:p>
            <a:r>
              <a:rPr lang="en-GB" sz="3600" b="1"/>
              <a:t>Business logic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488FE8-435B-71D4-722A-E7EBF890C5E0}"/>
              </a:ext>
            </a:extLst>
          </p:cNvPr>
          <p:cNvSpPr txBox="1"/>
          <p:nvPr/>
        </p:nvSpPr>
        <p:spPr>
          <a:xfrm>
            <a:off x="8657047" y="5611005"/>
            <a:ext cx="3534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0" i="0">
                <a:solidFill>
                  <a:srgbClr val="1F1F1F"/>
                </a:solidFill>
                <a:effectLst/>
                <a:latin typeface="ElsevierGulliver"/>
              </a:rPr>
              <a:t> </a:t>
            </a:r>
            <a:r>
              <a:rPr lang="fr-BE" b="0" i="0" u="none" strike="noStrike">
                <a:solidFill>
                  <a:srgbClr val="0272B1"/>
                </a:solidFill>
                <a:effectLst/>
                <a:latin typeface="ElsevierGulliver"/>
                <a:hlinkClick r:id="rId2"/>
              </a:rPr>
              <a:t>Mehrabi and Giagnocavo (2024</a:t>
            </a:r>
            <a:r>
              <a:rPr lang="fr-BE" b="0" i="0" u="none" strike="noStrike">
                <a:solidFill>
                  <a:srgbClr val="0272B1"/>
                </a:solidFill>
                <a:effectLst/>
                <a:latin typeface="ElsevierGulliver"/>
              </a:rPr>
              <a:t>)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394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BDA53F0-C0C2-D0B6-963D-D67F9EAF6C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b="1"/>
              <a:t>Impact </a:t>
            </a:r>
            <a:r>
              <a:rPr lang="fr-FR" sz="3600" b="1" err="1"/>
              <a:t>pathways</a:t>
            </a:r>
            <a:endParaRPr lang="fr-FR" sz="3600" b="1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65E9ECD-FBA3-7BBA-F781-F5EA7E03B4D6}"/>
              </a:ext>
            </a:extLst>
          </p:cNvPr>
          <p:cNvSpPr/>
          <p:nvPr/>
        </p:nvSpPr>
        <p:spPr>
          <a:xfrm>
            <a:off x="2995284" y="3185517"/>
            <a:ext cx="1272988" cy="632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EU </a:t>
            </a:r>
            <a:r>
              <a:rPr lang="fr-FR" b="1" err="1">
                <a:solidFill>
                  <a:schemeClr val="tx1"/>
                </a:solidFill>
              </a:rPr>
              <a:t>Policies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5D174527-61F2-742C-27C3-91DCE6D371E7}"/>
              </a:ext>
            </a:extLst>
          </p:cNvPr>
          <p:cNvSpPr/>
          <p:nvPr/>
        </p:nvSpPr>
        <p:spPr>
          <a:xfrm>
            <a:off x="5930849" y="3185517"/>
            <a:ext cx="1470212" cy="632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chemeClr val="tx1"/>
                </a:solidFill>
              </a:rPr>
              <a:t>Reduce</a:t>
            </a:r>
            <a:r>
              <a:rPr lang="fr-FR" b="1">
                <a:solidFill>
                  <a:schemeClr val="tx1"/>
                </a:solidFill>
              </a:rPr>
              <a:t> </a:t>
            </a:r>
            <a:r>
              <a:rPr lang="fr-FR" b="1" err="1">
                <a:solidFill>
                  <a:schemeClr val="tx1"/>
                </a:solidFill>
              </a:rPr>
              <a:t>externalities</a:t>
            </a:r>
            <a:endParaRPr lang="fr-FR" b="1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DB7DFA35-1452-CE40-0BC5-4EA093C73862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68273" y="3501523"/>
            <a:ext cx="16625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35B1450E-2CA2-9FDD-7D9C-BBD8A98507E0}"/>
              </a:ext>
            </a:extLst>
          </p:cNvPr>
          <p:cNvCxnSpPr>
            <a:cxnSpLocks/>
          </p:cNvCxnSpPr>
          <p:nvPr/>
        </p:nvCxnSpPr>
        <p:spPr>
          <a:xfrm>
            <a:off x="1383598" y="4764468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828BC2D1-2DB4-CD12-5424-350371AAC4EE}"/>
              </a:ext>
            </a:extLst>
          </p:cNvPr>
          <p:cNvSpPr txBox="1"/>
          <p:nvPr/>
        </p:nvSpPr>
        <p:spPr>
          <a:xfrm>
            <a:off x="1374347" y="4435478"/>
            <a:ext cx="87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Objective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25C0F62-36A0-A607-5EC5-DB3A2ACED0E7}"/>
              </a:ext>
            </a:extLst>
          </p:cNvPr>
          <p:cNvCxnSpPr>
            <a:cxnSpLocks/>
          </p:cNvCxnSpPr>
          <p:nvPr/>
        </p:nvCxnSpPr>
        <p:spPr>
          <a:xfrm>
            <a:off x="1388375" y="5302169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A3475BCF-967B-8565-3FB1-7BD9FBE0BFD6}"/>
              </a:ext>
            </a:extLst>
          </p:cNvPr>
          <p:cNvSpPr txBox="1"/>
          <p:nvPr/>
        </p:nvSpPr>
        <p:spPr>
          <a:xfrm>
            <a:off x="1379125" y="4973179"/>
            <a:ext cx="119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Path of action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74D2437-5D7E-7943-7412-164EEED0EDBE}"/>
              </a:ext>
            </a:extLst>
          </p:cNvPr>
          <p:cNvSpPr txBox="1"/>
          <p:nvPr/>
        </p:nvSpPr>
        <p:spPr>
          <a:xfrm>
            <a:off x="4058435" y="4512994"/>
            <a:ext cx="233833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err="1"/>
              <a:t>Economic</a:t>
            </a:r>
            <a:r>
              <a:rPr lang="fr-FR"/>
              <a:t> </a:t>
            </a:r>
            <a:r>
              <a:rPr lang="fr-FR" err="1"/>
              <a:t>mechanisms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1291BF9-C674-4714-7276-28C5195D58C7}"/>
              </a:ext>
            </a:extLst>
          </p:cNvPr>
          <p:cNvSpPr txBox="1"/>
          <p:nvPr/>
        </p:nvSpPr>
        <p:spPr>
          <a:xfrm>
            <a:off x="4013166" y="2329867"/>
            <a:ext cx="219034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 algn="ctr">
              <a:defRPr b="1"/>
            </a:lvl1pPr>
          </a:lstStyle>
          <a:p>
            <a:r>
              <a:rPr lang="fr-FR" b="0"/>
              <a:t>Regulatory measures</a:t>
            </a:r>
          </a:p>
        </p:txBody>
      </p: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92212E29-1AE5-A461-2E75-E9073E601A30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3443920" y="4005388"/>
            <a:ext cx="815615" cy="439897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0AACA352-708E-5097-EED6-1AF8D500CAA7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rot="5400000" flipH="1" flipV="1">
            <a:off x="3486979" y="2659333"/>
            <a:ext cx="670984" cy="381387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AAC3590C-0933-89DF-5AD6-91405294E739}"/>
              </a:ext>
            </a:extLst>
          </p:cNvPr>
          <p:cNvCxnSpPr>
            <a:cxnSpLocks/>
            <a:stCxn id="13" idx="3"/>
            <a:endCxn id="6" idx="0"/>
          </p:cNvCxnSpPr>
          <p:nvPr/>
        </p:nvCxnSpPr>
        <p:spPr>
          <a:xfrm>
            <a:off x="6203509" y="2514533"/>
            <a:ext cx="462447" cy="670984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29FA1D35-0139-259B-CA06-CC2BA9E21714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83525" y="3817530"/>
            <a:ext cx="282430" cy="815615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768E772B-4736-5C9F-549A-A7983514B5E9}"/>
              </a:ext>
            </a:extLst>
          </p:cNvPr>
          <p:cNvSpPr txBox="1"/>
          <p:nvPr/>
        </p:nvSpPr>
        <p:spPr>
          <a:xfrm>
            <a:off x="5587904" y="5496228"/>
            <a:ext cx="134844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 err="1">
                <a:solidFill>
                  <a:srgbClr val="085C5D"/>
                </a:solidFill>
              </a:rPr>
              <a:t>Calculations</a:t>
            </a:r>
            <a:endParaRPr lang="fr-FR" b="1" i="1">
              <a:solidFill>
                <a:srgbClr val="085C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0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28E63E-7A39-569F-FA01-C68590B47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E3C844D-23CA-A2A8-433C-313DE12D48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b="1"/>
              <a:t>Impact </a:t>
            </a:r>
            <a:r>
              <a:rPr lang="fr-FR" sz="3600" b="1" err="1"/>
              <a:t>pathways</a:t>
            </a:r>
            <a:endParaRPr lang="fr-FR" sz="3600" b="1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BB15362-574B-BCCC-AD17-400D01DD3415}"/>
              </a:ext>
            </a:extLst>
          </p:cNvPr>
          <p:cNvSpPr/>
          <p:nvPr/>
        </p:nvSpPr>
        <p:spPr>
          <a:xfrm>
            <a:off x="2995284" y="3185517"/>
            <a:ext cx="1272988" cy="632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EU </a:t>
            </a:r>
            <a:r>
              <a:rPr lang="fr-FR" b="1" err="1">
                <a:solidFill>
                  <a:schemeClr val="tx1"/>
                </a:solidFill>
              </a:rPr>
              <a:t>Policies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3D71A33-CF74-DB65-1F47-20FF572B0D15}"/>
              </a:ext>
            </a:extLst>
          </p:cNvPr>
          <p:cNvSpPr/>
          <p:nvPr/>
        </p:nvSpPr>
        <p:spPr>
          <a:xfrm>
            <a:off x="5930849" y="3185517"/>
            <a:ext cx="1470212" cy="632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chemeClr val="tx1"/>
                </a:solidFill>
              </a:rPr>
              <a:t>Reduce</a:t>
            </a:r>
            <a:r>
              <a:rPr lang="fr-FR" b="1">
                <a:solidFill>
                  <a:schemeClr val="tx1"/>
                </a:solidFill>
              </a:rPr>
              <a:t> </a:t>
            </a:r>
            <a:r>
              <a:rPr lang="fr-FR" b="1" err="1">
                <a:solidFill>
                  <a:schemeClr val="tx1"/>
                </a:solidFill>
              </a:rPr>
              <a:t>externalities</a:t>
            </a:r>
            <a:endParaRPr lang="fr-FR" b="1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BB0B2500-5097-F94B-255F-EB05F23637A8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68273" y="3501523"/>
            <a:ext cx="16625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9B20745-B579-5EEA-D176-DFDA85ACDDF4}"/>
              </a:ext>
            </a:extLst>
          </p:cNvPr>
          <p:cNvCxnSpPr>
            <a:cxnSpLocks/>
          </p:cNvCxnSpPr>
          <p:nvPr/>
        </p:nvCxnSpPr>
        <p:spPr>
          <a:xfrm>
            <a:off x="1383598" y="4764468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5ABDD5DC-11EF-5060-80B5-975A0AF6FDB2}"/>
              </a:ext>
            </a:extLst>
          </p:cNvPr>
          <p:cNvSpPr txBox="1"/>
          <p:nvPr/>
        </p:nvSpPr>
        <p:spPr>
          <a:xfrm>
            <a:off x="1374347" y="4435478"/>
            <a:ext cx="87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Objective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EB0CC1D-963C-B4DE-79FA-90586F6BC20C}"/>
              </a:ext>
            </a:extLst>
          </p:cNvPr>
          <p:cNvCxnSpPr>
            <a:cxnSpLocks/>
          </p:cNvCxnSpPr>
          <p:nvPr/>
        </p:nvCxnSpPr>
        <p:spPr>
          <a:xfrm>
            <a:off x="1388375" y="5302169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4DC08536-D9A1-2BFE-201F-3F606AF4E68C}"/>
              </a:ext>
            </a:extLst>
          </p:cNvPr>
          <p:cNvSpPr txBox="1"/>
          <p:nvPr/>
        </p:nvSpPr>
        <p:spPr>
          <a:xfrm>
            <a:off x="1379125" y="4973179"/>
            <a:ext cx="119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Path of action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85F7F2-5F9E-1AC5-9777-98235ACDFD79}"/>
              </a:ext>
            </a:extLst>
          </p:cNvPr>
          <p:cNvSpPr txBox="1"/>
          <p:nvPr/>
        </p:nvSpPr>
        <p:spPr>
          <a:xfrm>
            <a:off x="4058435" y="4512994"/>
            <a:ext cx="233833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err="1"/>
              <a:t>Economic</a:t>
            </a:r>
            <a:r>
              <a:rPr lang="fr-FR"/>
              <a:t> </a:t>
            </a:r>
            <a:r>
              <a:rPr lang="fr-FR" err="1"/>
              <a:t>mechanisms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8DE18083-19E7-3417-538D-16F311EF81C4}"/>
              </a:ext>
            </a:extLst>
          </p:cNvPr>
          <p:cNvSpPr txBox="1"/>
          <p:nvPr/>
        </p:nvSpPr>
        <p:spPr>
          <a:xfrm>
            <a:off x="4013166" y="2329867"/>
            <a:ext cx="219034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 algn="ctr">
              <a:defRPr b="1"/>
            </a:lvl1pPr>
          </a:lstStyle>
          <a:p>
            <a:r>
              <a:rPr lang="fr-FR" b="0"/>
              <a:t>Regulatory measures</a:t>
            </a:r>
          </a:p>
        </p:txBody>
      </p: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6A1BFCD6-EAB4-CBEB-C760-B7C484759E34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3443920" y="4005388"/>
            <a:ext cx="815615" cy="439897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DB39E5F2-C249-0C15-57B1-524DFE8C68C1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rot="5400000" flipH="1" flipV="1">
            <a:off x="3486979" y="2659333"/>
            <a:ext cx="670984" cy="381387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B22F8A9D-3A3B-767A-6D7D-3A67D2E01C85}"/>
              </a:ext>
            </a:extLst>
          </p:cNvPr>
          <p:cNvCxnSpPr>
            <a:cxnSpLocks/>
            <a:stCxn id="13" idx="3"/>
            <a:endCxn id="6" idx="0"/>
          </p:cNvCxnSpPr>
          <p:nvPr/>
        </p:nvCxnSpPr>
        <p:spPr>
          <a:xfrm>
            <a:off x="6203509" y="2514533"/>
            <a:ext cx="462447" cy="670984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964277D1-4FF5-5710-313C-EDC142620FA3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83525" y="3817530"/>
            <a:ext cx="282430" cy="815615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00A9B55B-314F-67FC-80D8-A53C4394A31C}"/>
              </a:ext>
            </a:extLst>
          </p:cNvPr>
          <p:cNvSpPr txBox="1"/>
          <p:nvPr/>
        </p:nvSpPr>
        <p:spPr>
          <a:xfrm>
            <a:off x="5119492" y="3111741"/>
            <a:ext cx="94622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>
                <a:solidFill>
                  <a:srgbClr val="085C5D"/>
                </a:solidFill>
              </a:rPr>
              <a:t>Lock-</a:t>
            </a:r>
            <a:r>
              <a:rPr lang="fr-FR" b="1" i="1" err="1">
                <a:solidFill>
                  <a:srgbClr val="085C5D"/>
                </a:solidFill>
              </a:rPr>
              <a:t>ins</a:t>
            </a:r>
            <a:endParaRPr lang="fr-FR" b="1" i="1">
              <a:solidFill>
                <a:srgbClr val="085C5D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0505BCE-21A6-9220-AEC2-8C998825E0CF}"/>
              </a:ext>
            </a:extLst>
          </p:cNvPr>
          <p:cNvSpPr txBox="1"/>
          <p:nvPr/>
        </p:nvSpPr>
        <p:spPr>
          <a:xfrm>
            <a:off x="5587904" y="5496228"/>
            <a:ext cx="134844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 err="1">
                <a:solidFill>
                  <a:srgbClr val="085C5D"/>
                </a:solidFill>
              </a:rPr>
              <a:t>Calculations</a:t>
            </a:r>
            <a:endParaRPr lang="fr-FR" b="1" i="1">
              <a:solidFill>
                <a:srgbClr val="085C5D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8E44BA4-7305-996F-B527-C14F708EB674}"/>
              </a:ext>
            </a:extLst>
          </p:cNvPr>
          <p:cNvSpPr txBox="1"/>
          <p:nvPr/>
        </p:nvSpPr>
        <p:spPr>
          <a:xfrm>
            <a:off x="9196716" y="3296407"/>
            <a:ext cx="1757212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>
                <a:solidFill>
                  <a:srgbClr val="085C5D"/>
                </a:solidFill>
              </a:rPr>
              <a:t>Business </a:t>
            </a:r>
            <a:r>
              <a:rPr lang="fr-FR" b="1" i="1" err="1">
                <a:solidFill>
                  <a:srgbClr val="085C5D"/>
                </a:solidFill>
              </a:rPr>
              <a:t>models</a:t>
            </a:r>
            <a:endParaRPr lang="fr-FR" b="1" i="1">
              <a:solidFill>
                <a:srgbClr val="085C5D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38D9BD3-B691-A3BC-E01E-E99990CD6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497" y="5363394"/>
            <a:ext cx="635000" cy="635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C25453E-ED1A-DF8A-9926-4758CF5A08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358" y="3185546"/>
            <a:ext cx="604813" cy="604813"/>
          </a:xfrm>
          <a:prstGeom prst="rect">
            <a:avLst/>
          </a:prstGeom>
        </p:spPr>
      </p:pic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D722D79C-2ED3-1CDC-4986-764ABE4ECD5C}"/>
              </a:ext>
            </a:extLst>
          </p:cNvPr>
          <p:cNvCxnSpPr>
            <a:cxnSpLocks/>
            <a:stCxn id="13" idx="0"/>
            <a:endCxn id="23" idx="1"/>
          </p:cNvCxnSpPr>
          <p:nvPr/>
        </p:nvCxnSpPr>
        <p:spPr>
          <a:xfrm rot="16200000" flipH="1">
            <a:off x="6227305" y="1210900"/>
            <a:ext cx="1158086" cy="3396020"/>
          </a:xfrm>
          <a:prstGeom prst="curvedConnector4">
            <a:avLst>
              <a:gd name="adj1" fmla="val -19739"/>
              <a:gd name="adj2" fmla="val 661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DAC36403-06B7-4BA0-E201-FF6F4FE07001}"/>
              </a:ext>
            </a:extLst>
          </p:cNvPr>
          <p:cNvCxnSpPr>
            <a:cxnSpLocks/>
            <a:stCxn id="12" idx="2"/>
            <a:endCxn id="23" idx="1"/>
          </p:cNvCxnSpPr>
          <p:nvPr/>
        </p:nvCxnSpPr>
        <p:spPr>
          <a:xfrm rot="5400000" flipH="1" flipV="1">
            <a:off x="6168793" y="2546762"/>
            <a:ext cx="1394373" cy="3276756"/>
          </a:xfrm>
          <a:prstGeom prst="curvedConnector4">
            <a:avLst>
              <a:gd name="adj1" fmla="val -16394"/>
              <a:gd name="adj2" fmla="val 678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FB6A971E-DD8A-8970-DAB6-036E5528877E}"/>
              </a:ext>
            </a:extLst>
          </p:cNvPr>
          <p:cNvSpPr/>
          <p:nvPr/>
        </p:nvSpPr>
        <p:spPr>
          <a:xfrm>
            <a:off x="5579686" y="5343699"/>
            <a:ext cx="1582424" cy="660800"/>
          </a:xfrm>
          <a:prstGeom prst="rect">
            <a:avLst/>
          </a:prstGeom>
          <a:solidFill>
            <a:srgbClr val="E4D0BE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que 43" descr="Barrière de construction contour">
            <a:extLst>
              <a:ext uri="{FF2B5EF4-FFF2-40B4-BE49-F238E27FC236}">
                <a16:creationId xmlns:a16="http://schemas.microsoft.com/office/drawing/2014/main" id="{AB87234D-F00F-EF62-12B7-1CD9FF1D2FD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046" y="2943496"/>
            <a:ext cx="788754" cy="78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1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8" grpId="0"/>
      <p:bldP spid="19" grpId="0"/>
      <p:bldP spid="2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4A3F7-1305-13B0-7C11-18120DE63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8142E3D-7823-1EC9-B32B-41D5409D3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b="1"/>
              <a:t>Impact </a:t>
            </a:r>
            <a:r>
              <a:rPr lang="fr-FR" sz="3600" b="1" err="1"/>
              <a:t>pathways</a:t>
            </a:r>
            <a:endParaRPr lang="fr-FR" sz="3600" b="1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6C4D20E1-C80F-88DA-BABC-F716D0F2B7C9}"/>
              </a:ext>
            </a:extLst>
          </p:cNvPr>
          <p:cNvSpPr/>
          <p:nvPr/>
        </p:nvSpPr>
        <p:spPr>
          <a:xfrm>
            <a:off x="2995284" y="3185517"/>
            <a:ext cx="1272988" cy="632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EU </a:t>
            </a:r>
            <a:r>
              <a:rPr lang="fr-FR" b="1" err="1">
                <a:solidFill>
                  <a:schemeClr val="tx1"/>
                </a:solidFill>
              </a:rPr>
              <a:t>Policies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747747B-9823-9258-7C0A-04B60B4C9813}"/>
              </a:ext>
            </a:extLst>
          </p:cNvPr>
          <p:cNvSpPr/>
          <p:nvPr/>
        </p:nvSpPr>
        <p:spPr>
          <a:xfrm>
            <a:off x="5930849" y="3185517"/>
            <a:ext cx="1470212" cy="632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chemeClr val="tx1"/>
                </a:solidFill>
              </a:rPr>
              <a:t>Reduce</a:t>
            </a:r>
            <a:r>
              <a:rPr lang="fr-FR" b="1">
                <a:solidFill>
                  <a:schemeClr val="tx1"/>
                </a:solidFill>
              </a:rPr>
              <a:t> </a:t>
            </a:r>
            <a:r>
              <a:rPr lang="fr-FR" b="1" err="1">
                <a:solidFill>
                  <a:schemeClr val="tx1"/>
                </a:solidFill>
              </a:rPr>
              <a:t>externalities</a:t>
            </a:r>
            <a:endParaRPr lang="fr-FR" b="1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4B5A373-3733-4539-EEFE-B219A03328D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68273" y="3501523"/>
            <a:ext cx="16625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0C80EFB-9304-E8EE-96D6-B783E6E98919}"/>
              </a:ext>
            </a:extLst>
          </p:cNvPr>
          <p:cNvCxnSpPr>
            <a:cxnSpLocks/>
          </p:cNvCxnSpPr>
          <p:nvPr/>
        </p:nvCxnSpPr>
        <p:spPr>
          <a:xfrm>
            <a:off x="1383598" y="4764468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AAAA8892-83B1-5F72-3F62-F01104DC53E4}"/>
              </a:ext>
            </a:extLst>
          </p:cNvPr>
          <p:cNvSpPr txBox="1"/>
          <p:nvPr/>
        </p:nvSpPr>
        <p:spPr>
          <a:xfrm>
            <a:off x="1374347" y="4435478"/>
            <a:ext cx="87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Objective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CB6FDDF-92F6-86CF-DBDD-BE039B0A2A6D}"/>
              </a:ext>
            </a:extLst>
          </p:cNvPr>
          <p:cNvCxnSpPr>
            <a:cxnSpLocks/>
          </p:cNvCxnSpPr>
          <p:nvPr/>
        </p:nvCxnSpPr>
        <p:spPr>
          <a:xfrm>
            <a:off x="1388375" y="5302169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E72E3261-9BFF-15B6-0BC2-9C5B228D3468}"/>
              </a:ext>
            </a:extLst>
          </p:cNvPr>
          <p:cNvSpPr txBox="1"/>
          <p:nvPr/>
        </p:nvSpPr>
        <p:spPr>
          <a:xfrm>
            <a:off x="1379125" y="4973179"/>
            <a:ext cx="119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Path of action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280874-AEA4-0E6C-79BC-C247CB01CB97}"/>
              </a:ext>
            </a:extLst>
          </p:cNvPr>
          <p:cNvSpPr txBox="1"/>
          <p:nvPr/>
        </p:nvSpPr>
        <p:spPr>
          <a:xfrm>
            <a:off x="4058435" y="4512994"/>
            <a:ext cx="233833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err="1"/>
              <a:t>Economic</a:t>
            </a:r>
            <a:r>
              <a:rPr lang="fr-FR"/>
              <a:t> </a:t>
            </a:r>
            <a:r>
              <a:rPr lang="fr-FR" err="1"/>
              <a:t>mechanisms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5A3850-9EA5-B571-50FD-CFCB76D10F2F}"/>
              </a:ext>
            </a:extLst>
          </p:cNvPr>
          <p:cNvSpPr txBox="1"/>
          <p:nvPr/>
        </p:nvSpPr>
        <p:spPr>
          <a:xfrm>
            <a:off x="4013166" y="2329867"/>
            <a:ext cx="219034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 algn="ctr">
              <a:defRPr b="1"/>
            </a:lvl1pPr>
          </a:lstStyle>
          <a:p>
            <a:r>
              <a:rPr lang="fr-FR" b="0"/>
              <a:t>Regulatory measures</a:t>
            </a:r>
          </a:p>
        </p:txBody>
      </p: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6E813F7B-ADA9-B3D4-DC89-0B8964F51479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3443920" y="4005388"/>
            <a:ext cx="815615" cy="439897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CCFDD420-6A8F-50C4-A651-318C55D9ABFB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rot="5400000" flipH="1" flipV="1">
            <a:off x="3486979" y="2659333"/>
            <a:ext cx="670984" cy="381387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40B1C3D5-393F-2D76-DB4B-3222C8A4F896}"/>
              </a:ext>
            </a:extLst>
          </p:cNvPr>
          <p:cNvCxnSpPr>
            <a:cxnSpLocks/>
            <a:stCxn id="13" idx="3"/>
            <a:endCxn id="6" idx="0"/>
          </p:cNvCxnSpPr>
          <p:nvPr/>
        </p:nvCxnSpPr>
        <p:spPr>
          <a:xfrm>
            <a:off x="6203509" y="2514533"/>
            <a:ext cx="462447" cy="670984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86FD60F8-91DE-86BE-AB62-0B5DC5352CD9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83525" y="3817530"/>
            <a:ext cx="282430" cy="815615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8F8AC5C-F6EF-7EF2-0E3E-25093066F63D}"/>
              </a:ext>
            </a:extLst>
          </p:cNvPr>
          <p:cNvSpPr txBox="1"/>
          <p:nvPr/>
        </p:nvSpPr>
        <p:spPr>
          <a:xfrm>
            <a:off x="5119492" y="3111741"/>
            <a:ext cx="94622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>
                <a:solidFill>
                  <a:srgbClr val="085C5D"/>
                </a:solidFill>
              </a:rPr>
              <a:t>Lock-</a:t>
            </a:r>
            <a:r>
              <a:rPr lang="fr-FR" b="1" i="1" err="1">
                <a:solidFill>
                  <a:srgbClr val="085C5D"/>
                </a:solidFill>
              </a:rPr>
              <a:t>ins</a:t>
            </a:r>
            <a:endParaRPr lang="fr-FR" b="1" i="1">
              <a:solidFill>
                <a:srgbClr val="085C5D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8B31313-B2A3-16FA-8901-2A9BD00F84F0}"/>
              </a:ext>
            </a:extLst>
          </p:cNvPr>
          <p:cNvSpPr txBox="1"/>
          <p:nvPr/>
        </p:nvSpPr>
        <p:spPr>
          <a:xfrm>
            <a:off x="5587904" y="5496228"/>
            <a:ext cx="134844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 err="1">
                <a:solidFill>
                  <a:srgbClr val="085C5D"/>
                </a:solidFill>
              </a:rPr>
              <a:t>Calculations</a:t>
            </a:r>
            <a:endParaRPr lang="fr-FR" b="1" i="1">
              <a:solidFill>
                <a:srgbClr val="085C5D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3E2AE4-5464-B058-8E74-9485B4DF4634}"/>
              </a:ext>
            </a:extLst>
          </p:cNvPr>
          <p:cNvSpPr txBox="1"/>
          <p:nvPr/>
        </p:nvSpPr>
        <p:spPr>
          <a:xfrm>
            <a:off x="9196716" y="3296407"/>
            <a:ext cx="1757212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>
                <a:solidFill>
                  <a:srgbClr val="085C5D"/>
                </a:solidFill>
              </a:rPr>
              <a:t>Business </a:t>
            </a:r>
            <a:r>
              <a:rPr lang="fr-FR" b="1" i="1" err="1">
                <a:solidFill>
                  <a:srgbClr val="085C5D"/>
                </a:solidFill>
              </a:rPr>
              <a:t>models</a:t>
            </a:r>
            <a:endParaRPr lang="fr-FR" b="1" i="1">
              <a:solidFill>
                <a:srgbClr val="085C5D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ECD3E4E-8865-0F12-2E03-C670A85E26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497" y="5363394"/>
            <a:ext cx="635000" cy="635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9158556-27B6-7EDA-D79A-D165D6D34B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358" y="3185546"/>
            <a:ext cx="604813" cy="604813"/>
          </a:xfrm>
          <a:prstGeom prst="rect">
            <a:avLst/>
          </a:prstGeom>
        </p:spPr>
      </p:pic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EAE0DA32-EF01-6C1C-760E-F9BE34F3D749}"/>
              </a:ext>
            </a:extLst>
          </p:cNvPr>
          <p:cNvCxnSpPr>
            <a:cxnSpLocks/>
            <a:stCxn id="13" idx="0"/>
            <a:endCxn id="23" idx="1"/>
          </p:cNvCxnSpPr>
          <p:nvPr/>
        </p:nvCxnSpPr>
        <p:spPr>
          <a:xfrm rot="16200000" flipH="1">
            <a:off x="6227305" y="1210900"/>
            <a:ext cx="1158086" cy="3396020"/>
          </a:xfrm>
          <a:prstGeom prst="curvedConnector4">
            <a:avLst>
              <a:gd name="adj1" fmla="val -19739"/>
              <a:gd name="adj2" fmla="val 661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75C3B635-48A0-3799-E0DC-9063238C3D01}"/>
              </a:ext>
            </a:extLst>
          </p:cNvPr>
          <p:cNvCxnSpPr>
            <a:cxnSpLocks/>
            <a:stCxn id="12" idx="2"/>
            <a:endCxn id="23" idx="1"/>
          </p:cNvCxnSpPr>
          <p:nvPr/>
        </p:nvCxnSpPr>
        <p:spPr>
          <a:xfrm rot="5400000" flipH="1" flipV="1">
            <a:off x="6168793" y="2546762"/>
            <a:ext cx="1394373" cy="3276756"/>
          </a:xfrm>
          <a:prstGeom prst="curvedConnector4">
            <a:avLst>
              <a:gd name="adj1" fmla="val -16394"/>
              <a:gd name="adj2" fmla="val 678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60E292C-8079-8CBD-8EF2-9A5A00DFCCE8}"/>
              </a:ext>
            </a:extLst>
          </p:cNvPr>
          <p:cNvSpPr/>
          <p:nvPr/>
        </p:nvSpPr>
        <p:spPr>
          <a:xfrm>
            <a:off x="5579686" y="5343699"/>
            <a:ext cx="1582424" cy="660800"/>
          </a:xfrm>
          <a:prstGeom prst="rect">
            <a:avLst/>
          </a:prstGeom>
          <a:solidFill>
            <a:srgbClr val="E4D0BE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que 43" descr="Barrière de construction contour">
            <a:extLst>
              <a:ext uri="{FF2B5EF4-FFF2-40B4-BE49-F238E27FC236}">
                <a16:creationId xmlns:a16="http://schemas.microsoft.com/office/drawing/2014/main" id="{D73049DA-3B59-A6CE-C55C-7AD2427F00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046" y="2943496"/>
            <a:ext cx="788754" cy="788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DA713B-386D-71F2-B9A4-BD2F908C214C}"/>
              </a:ext>
            </a:extLst>
          </p:cNvPr>
          <p:cNvSpPr/>
          <p:nvPr/>
        </p:nvSpPr>
        <p:spPr>
          <a:xfrm>
            <a:off x="4313200" y="2908908"/>
            <a:ext cx="1802764" cy="94837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92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8" grpId="0"/>
      <p:bldP spid="19" grpId="0"/>
      <p:bldP spid="20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270B063-6A19-1D61-D268-96410BD5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068" y="654736"/>
            <a:ext cx="6886731" cy="1223963"/>
          </a:xfrm>
        </p:spPr>
        <p:txBody>
          <a:bodyPr/>
          <a:lstStyle/>
          <a:p>
            <a:r>
              <a:rPr lang="fr-FR"/>
              <a:t>Result - FOODCoST produced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A0C8EB-F7B0-9E69-CB64-26E7032CD7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67068" y="1618938"/>
            <a:ext cx="7450112" cy="4272815"/>
          </a:xfrm>
        </p:spPr>
        <p:txBody>
          <a:bodyPr>
            <a:noAutofit/>
          </a:bodyPr>
          <a:lstStyle/>
          <a:p>
            <a:pPr marL="268288" indent="-268288">
              <a:buChar char="•"/>
            </a:pPr>
            <a:r>
              <a:rPr lang="fr-FR" sz="2800"/>
              <a:t>A </a:t>
            </a:r>
            <a:r>
              <a:rPr lang="fr-FR" sz="2800" err="1"/>
              <a:t>guidebook</a:t>
            </a:r>
            <a:r>
              <a:rPr lang="fr-FR" sz="2800"/>
              <a:t> to </a:t>
            </a:r>
            <a:r>
              <a:rPr lang="fr-FR" sz="2800" err="1"/>
              <a:t>map</a:t>
            </a:r>
            <a:r>
              <a:rPr lang="fr-FR" sz="2800"/>
              <a:t> lock-ins</a:t>
            </a:r>
          </a:p>
          <a:p>
            <a:pPr marL="268288" indent="-268288">
              <a:buChar char="•"/>
            </a:pPr>
            <a:r>
              <a:rPr lang="fr-FR" sz="2800"/>
              <a:t>A checklist of 58 </a:t>
            </a:r>
            <a:r>
              <a:rPr lang="fr-FR" sz="2800" err="1"/>
              <a:t>barriers</a:t>
            </a:r>
            <a:r>
              <a:rPr lang="fr-FR" sz="2800"/>
              <a:t> to the internalisation of </a:t>
            </a:r>
            <a:r>
              <a:rPr lang="fr-FR" sz="2800" err="1"/>
              <a:t>externalities</a:t>
            </a:r>
            <a:r>
              <a:rPr lang="fr-FR" sz="2800"/>
              <a:t> in </a:t>
            </a:r>
            <a:r>
              <a:rPr lang="fr-FR" sz="2800" err="1"/>
              <a:t>food</a:t>
            </a:r>
            <a:r>
              <a:rPr lang="fr-FR" sz="2800"/>
              <a:t> </a:t>
            </a:r>
            <a:r>
              <a:rPr lang="fr-FR" sz="2800" err="1"/>
              <a:t>systems</a:t>
            </a:r>
            <a:endParaRPr lang="fr-FR" sz="2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01BA4F-E433-3C36-4300-C0E59B1C4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01" y="654736"/>
            <a:ext cx="3685156" cy="521496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09BA121-589A-0D05-574B-789715BE4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068" y="3625650"/>
            <a:ext cx="2266103" cy="226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1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871FC-E470-DD92-3739-84EF81E15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F61C7AF-CA80-85AA-BD5F-046F287066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Lock-in </a:t>
            </a:r>
            <a:r>
              <a:rPr lang="fr-FR" err="1"/>
              <a:t>within</a:t>
            </a:r>
            <a:r>
              <a:rPr lang="fr-FR"/>
              <a:t> the </a:t>
            </a:r>
            <a:r>
              <a:rPr lang="fr-FR" err="1"/>
              <a:t>policy</a:t>
            </a:r>
            <a:r>
              <a:rPr lang="fr-FR"/>
              <a:t> cycle</a:t>
            </a: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566831E2-35DA-815F-F7C1-9033A745EC43}"/>
              </a:ext>
            </a:extLst>
          </p:cNvPr>
          <p:cNvPicPr>
            <a:picLocks noChangeAspect="1"/>
          </p:cNvPicPr>
          <p:nvPr/>
        </p:nvPicPr>
        <p:blipFill rotWithShape="1">
          <a:blip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44097" r="44746"/>
          <a:stretch/>
        </p:blipFill>
        <p:spPr>
          <a:xfrm>
            <a:off x="838200" y="1369905"/>
            <a:ext cx="1290681" cy="111956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B520AF3-93D0-75A9-A49E-5A75F3E88D1B}"/>
              </a:ext>
            </a:extLst>
          </p:cNvPr>
          <p:cNvSpPr txBox="1"/>
          <p:nvPr/>
        </p:nvSpPr>
        <p:spPr>
          <a:xfrm>
            <a:off x="2946099" y="2252637"/>
            <a:ext cx="6299802" cy="46053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2400"/>
              <a:t>Long-</a:t>
            </a:r>
            <a:r>
              <a:rPr lang="fr-FR" sz="2400" err="1"/>
              <a:t>term</a:t>
            </a:r>
            <a:r>
              <a:rPr lang="fr-FR" sz="2400"/>
              <a:t> </a:t>
            </a:r>
            <a:r>
              <a:rPr lang="fr-FR" sz="2400" err="1"/>
              <a:t>policy</a:t>
            </a:r>
            <a:r>
              <a:rPr lang="fr-FR" sz="2400"/>
              <a:t> </a:t>
            </a:r>
            <a:r>
              <a:rPr lang="fr-FR" sz="2400" err="1"/>
              <a:t>uncertainties</a:t>
            </a:r>
            <a:endParaRPr lang="fr-FR" sz="2400"/>
          </a:p>
          <a:p>
            <a:r>
              <a:rPr lang="fr-FR" sz="2400"/>
              <a:t>Lack of EU </a:t>
            </a:r>
            <a:r>
              <a:rPr lang="fr-FR" sz="2400" err="1"/>
              <a:t>policy</a:t>
            </a:r>
            <a:r>
              <a:rPr lang="fr-FR" sz="2400"/>
              <a:t> </a:t>
            </a:r>
            <a:r>
              <a:rPr lang="fr-FR" sz="2400" err="1"/>
              <a:t>harmonization</a:t>
            </a:r>
            <a:endParaRPr lang="fr-FR" sz="2400"/>
          </a:p>
          <a:p>
            <a:r>
              <a:rPr lang="fr-FR" sz="2400"/>
              <a:t>Lack of </a:t>
            </a:r>
            <a:r>
              <a:rPr lang="fr-FR" sz="2400" err="1"/>
              <a:t>policy</a:t>
            </a:r>
            <a:r>
              <a:rPr lang="fr-FR" sz="2400"/>
              <a:t> support</a:t>
            </a:r>
          </a:p>
          <a:p>
            <a:pPr lvl="1"/>
            <a:r>
              <a:rPr lang="fr-FR" sz="2000" err="1"/>
              <a:t>Opposing</a:t>
            </a:r>
            <a:r>
              <a:rPr lang="fr-FR" sz="2000"/>
              <a:t> lobbying forces</a:t>
            </a:r>
          </a:p>
          <a:p>
            <a:pPr lvl="1"/>
            <a:r>
              <a:rPr lang="en-GB" sz="2000"/>
              <a:t>Inequal</a:t>
            </a:r>
            <a:r>
              <a:rPr lang="fr-FR" sz="2000"/>
              <a:t> allocation of </a:t>
            </a:r>
            <a:r>
              <a:rPr lang="fr-FR" sz="2000" err="1"/>
              <a:t>resources</a:t>
            </a:r>
            <a:endParaRPr lang="fr-FR" sz="2000"/>
          </a:p>
          <a:p>
            <a:r>
              <a:rPr lang="fr-FR" sz="2400" err="1"/>
              <a:t>Unfavourable</a:t>
            </a:r>
            <a:r>
              <a:rPr lang="fr-FR" sz="2400"/>
              <a:t> </a:t>
            </a:r>
            <a:r>
              <a:rPr lang="fr-FR" sz="2400" err="1"/>
              <a:t>regulations</a:t>
            </a:r>
            <a:endParaRPr lang="fr-FR" sz="2400"/>
          </a:p>
          <a:p>
            <a:pPr lvl="1"/>
            <a:r>
              <a:rPr lang="fr-FR" sz="2000"/>
              <a:t>Lack of </a:t>
            </a:r>
            <a:r>
              <a:rPr lang="fr-FR" sz="2000" err="1"/>
              <a:t>regulatory</a:t>
            </a:r>
            <a:r>
              <a:rPr lang="fr-FR" sz="2000"/>
              <a:t> </a:t>
            </a:r>
            <a:r>
              <a:rPr lang="fr-FR" sz="2000" err="1"/>
              <a:t>flexibility</a:t>
            </a:r>
            <a:endParaRPr lang="fr-FR" sz="2000"/>
          </a:p>
          <a:p>
            <a:pPr lvl="1"/>
            <a:r>
              <a:rPr lang="fr-FR" sz="2000"/>
              <a:t>Lack of </a:t>
            </a:r>
            <a:r>
              <a:rPr lang="fr-FR" sz="2000" err="1"/>
              <a:t>legal</a:t>
            </a:r>
            <a:r>
              <a:rPr lang="fr-FR" sz="2000"/>
              <a:t> recognition of </a:t>
            </a:r>
            <a:r>
              <a:rPr lang="fr-FR" sz="2000" err="1"/>
              <a:t>internalization</a:t>
            </a:r>
            <a:endParaRPr lang="fr-FR" sz="2000"/>
          </a:p>
          <a:p>
            <a:pPr lvl="1"/>
            <a:r>
              <a:rPr lang="fr-FR" sz="2000"/>
              <a:t>Lack of </a:t>
            </a:r>
            <a:r>
              <a:rPr lang="fr-FR" sz="2000" err="1"/>
              <a:t>properly</a:t>
            </a:r>
            <a:r>
              <a:rPr lang="fr-FR" sz="2000"/>
              <a:t> </a:t>
            </a:r>
            <a:r>
              <a:rPr lang="fr-FR" sz="2000" err="1"/>
              <a:t>defined</a:t>
            </a:r>
            <a:r>
              <a:rPr lang="fr-FR" sz="2000"/>
              <a:t> </a:t>
            </a:r>
            <a:r>
              <a:rPr lang="fr-FR" sz="2000" err="1"/>
              <a:t>property</a:t>
            </a:r>
            <a:r>
              <a:rPr lang="fr-FR" sz="2000"/>
              <a:t> </a:t>
            </a:r>
            <a:r>
              <a:rPr lang="fr-FR" sz="2000" err="1"/>
              <a:t>rights</a:t>
            </a:r>
            <a:endParaRPr lang="fr-FR" sz="2000"/>
          </a:p>
          <a:p>
            <a:pPr lvl="1"/>
            <a:r>
              <a:rPr lang="fr-FR" sz="2000"/>
              <a:t>Lack of binding </a:t>
            </a:r>
            <a:r>
              <a:rPr lang="fr-FR" sz="2000" err="1"/>
              <a:t>rules</a:t>
            </a:r>
            <a:r>
              <a:rPr lang="fr-FR" sz="2000"/>
              <a:t> and sanctions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11594F-6ECA-0286-0CA0-2F6087D1171D}"/>
              </a:ext>
            </a:extLst>
          </p:cNvPr>
          <p:cNvSpPr txBox="1"/>
          <p:nvPr/>
        </p:nvSpPr>
        <p:spPr>
          <a:xfrm>
            <a:off x="2087419" y="1760285"/>
            <a:ext cx="6299802" cy="49235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nl-BE" sz="2400" b="1"/>
              <a:t>Examples of barriers</a:t>
            </a:r>
            <a:endParaRPr lang="fr-FR" sz="2000" b="1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6872E92-CB25-BFA3-3E9A-3E18A6EA6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686" y="261603"/>
            <a:ext cx="1005114" cy="10051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9694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9745E-095C-429A-13E7-191BEFF58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1CBA1944-BEE9-939A-B225-E71150881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/>
              <a:t>Lock-in </a:t>
            </a:r>
            <a:r>
              <a:rPr lang="fr-FR" err="1"/>
              <a:t>within</a:t>
            </a:r>
            <a:r>
              <a:rPr lang="fr-FR"/>
              <a:t> business </a:t>
            </a:r>
            <a:r>
              <a:rPr lang="fr-FR" err="1"/>
              <a:t>logic</a:t>
            </a:r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53BE3D1-920B-B1F5-DCDB-4BF676444A5B}"/>
              </a:ext>
            </a:extLst>
          </p:cNvPr>
          <p:cNvSpPr txBox="1"/>
          <p:nvPr/>
        </p:nvSpPr>
        <p:spPr>
          <a:xfrm>
            <a:off x="2946099" y="2003256"/>
            <a:ext cx="6299802" cy="460536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 sz="2400"/>
              <a:t>Market </a:t>
            </a:r>
            <a:r>
              <a:rPr lang="fr-FR" sz="2400" err="1"/>
              <a:t>misalignment</a:t>
            </a:r>
            <a:endParaRPr lang="fr-FR" sz="2400"/>
          </a:p>
          <a:p>
            <a:pPr lvl="1"/>
            <a:r>
              <a:rPr lang="fr-FR" sz="2000"/>
              <a:t>Low </a:t>
            </a:r>
            <a:r>
              <a:rPr lang="fr-FR" sz="2000" err="1"/>
              <a:t>willingness</a:t>
            </a:r>
            <a:r>
              <a:rPr lang="fr-FR" sz="2000"/>
              <a:t> to </a:t>
            </a:r>
            <a:r>
              <a:rPr lang="fr-FR" sz="2000" err="1"/>
              <a:t>pay</a:t>
            </a:r>
            <a:r>
              <a:rPr lang="fr-FR" sz="2000"/>
              <a:t> for </a:t>
            </a:r>
            <a:r>
              <a:rPr lang="fr-FR" sz="2000" err="1"/>
              <a:t>internalized</a:t>
            </a:r>
            <a:r>
              <a:rPr lang="fr-FR" sz="2000"/>
              <a:t> </a:t>
            </a:r>
            <a:r>
              <a:rPr lang="fr-FR" sz="2000" err="1"/>
              <a:t>products</a:t>
            </a:r>
            <a:endParaRPr lang="fr-FR" sz="2000"/>
          </a:p>
          <a:p>
            <a:pPr lvl="1"/>
            <a:r>
              <a:rPr lang="fr-FR" sz="2000" err="1"/>
              <a:t>Competition</a:t>
            </a:r>
            <a:r>
              <a:rPr lang="fr-FR" sz="2000"/>
              <a:t>/</a:t>
            </a:r>
            <a:r>
              <a:rPr lang="fr-FR" sz="2000" err="1"/>
              <a:t>uneven</a:t>
            </a:r>
            <a:r>
              <a:rPr lang="fr-FR" sz="2000"/>
              <a:t> </a:t>
            </a:r>
            <a:r>
              <a:rPr lang="fr-FR" sz="2000" err="1"/>
              <a:t>playing</a:t>
            </a:r>
            <a:r>
              <a:rPr lang="fr-FR" sz="2000"/>
              <a:t> </a:t>
            </a:r>
            <a:r>
              <a:rPr lang="fr-FR" sz="2000" err="1"/>
              <a:t>field</a:t>
            </a:r>
            <a:r>
              <a:rPr lang="fr-FR" sz="2000"/>
              <a:t> </a:t>
            </a:r>
            <a:r>
              <a:rPr lang="fr-FR" sz="2000" err="1"/>
              <a:t>with</a:t>
            </a:r>
            <a:r>
              <a:rPr lang="fr-FR" sz="2000"/>
              <a:t> </a:t>
            </a:r>
            <a:r>
              <a:rPr lang="fr-FR" sz="2000" err="1"/>
              <a:t>conventional</a:t>
            </a:r>
            <a:endParaRPr lang="fr-FR" sz="2000"/>
          </a:p>
          <a:p>
            <a:pPr lvl="1"/>
            <a:r>
              <a:rPr lang="fr-FR" sz="2000"/>
              <a:t>Greenwashing</a:t>
            </a:r>
            <a:endParaRPr lang="fr-FR" sz="2400"/>
          </a:p>
          <a:p>
            <a:r>
              <a:rPr lang="fr-FR" sz="2400" err="1"/>
              <a:t>Inadequate</a:t>
            </a:r>
            <a:r>
              <a:rPr lang="fr-FR" sz="2400"/>
              <a:t> </a:t>
            </a:r>
            <a:r>
              <a:rPr lang="fr-FR" sz="2400" err="1"/>
              <a:t>financial</a:t>
            </a:r>
            <a:r>
              <a:rPr lang="fr-FR" sz="2400"/>
              <a:t> </a:t>
            </a:r>
            <a:r>
              <a:rPr lang="fr-FR" sz="2400" err="1"/>
              <a:t>incentives</a:t>
            </a:r>
            <a:endParaRPr lang="fr-FR" sz="2400"/>
          </a:p>
          <a:p>
            <a:pPr lvl="1"/>
            <a:r>
              <a:rPr lang="fr-FR" sz="2000"/>
              <a:t>Lack of </a:t>
            </a:r>
            <a:r>
              <a:rPr lang="fr-FR" sz="2000" err="1"/>
              <a:t>predictability</a:t>
            </a:r>
            <a:r>
              <a:rPr lang="fr-FR" sz="2000"/>
              <a:t> on </a:t>
            </a:r>
            <a:r>
              <a:rPr lang="fr-FR" sz="2000" err="1"/>
              <a:t>returns</a:t>
            </a:r>
            <a:endParaRPr lang="fr-FR" sz="2000"/>
          </a:p>
          <a:p>
            <a:pPr lvl="1"/>
            <a:r>
              <a:rPr lang="fr-FR" sz="2000"/>
              <a:t>High </a:t>
            </a:r>
            <a:r>
              <a:rPr lang="fr-FR" sz="2000" err="1"/>
              <a:t>upfront</a:t>
            </a:r>
            <a:r>
              <a:rPr lang="fr-FR" sz="2000"/>
              <a:t> </a:t>
            </a:r>
            <a:r>
              <a:rPr lang="fr-FR" sz="2000" err="1"/>
              <a:t>investment</a:t>
            </a:r>
            <a:r>
              <a:rPr lang="fr-FR" sz="2000"/>
              <a:t> </a:t>
            </a:r>
            <a:r>
              <a:rPr lang="fr-FR" sz="2000" err="1"/>
              <a:t>needs</a:t>
            </a:r>
            <a:endParaRPr lang="fr-FR" sz="2400"/>
          </a:p>
          <a:p>
            <a:r>
              <a:rPr lang="fr-FR" sz="2400"/>
              <a:t>Strong re-</a:t>
            </a:r>
            <a:r>
              <a:rPr lang="fr-FR" sz="2400" err="1"/>
              <a:t>organization</a:t>
            </a:r>
            <a:r>
              <a:rPr lang="fr-FR" sz="2400"/>
              <a:t> </a:t>
            </a:r>
            <a:r>
              <a:rPr lang="fr-FR" sz="2400" err="1"/>
              <a:t>needs</a:t>
            </a:r>
            <a:endParaRPr lang="fr-FR" sz="2400"/>
          </a:p>
          <a:p>
            <a:pPr lvl="1"/>
            <a:r>
              <a:rPr lang="fr-FR" sz="2000" err="1"/>
              <a:t>Tedious</a:t>
            </a:r>
            <a:r>
              <a:rPr lang="fr-FR" sz="2000"/>
              <a:t> administrative </a:t>
            </a:r>
            <a:r>
              <a:rPr lang="fr-FR" sz="2000" err="1"/>
              <a:t>procedures</a:t>
            </a:r>
            <a:endParaRPr lang="fr-FR" sz="2000"/>
          </a:p>
          <a:p>
            <a:pPr lvl="1"/>
            <a:r>
              <a:rPr lang="fr-FR" sz="2000" err="1"/>
              <a:t>Inadapted</a:t>
            </a:r>
            <a:r>
              <a:rPr lang="fr-FR" sz="2000"/>
              <a:t> </a:t>
            </a:r>
            <a:r>
              <a:rPr lang="fr-FR" sz="2000" err="1"/>
              <a:t>managment</a:t>
            </a:r>
            <a:r>
              <a:rPr lang="fr-FR" sz="2000"/>
              <a:t> structures</a:t>
            </a:r>
          </a:p>
          <a:p>
            <a:r>
              <a:rPr lang="fr-FR" sz="2400"/>
              <a:t>Socio-cultural </a:t>
            </a:r>
            <a:r>
              <a:rPr lang="fr-FR" sz="2400" err="1"/>
              <a:t>resistance</a:t>
            </a:r>
            <a:r>
              <a:rPr lang="fr-FR" sz="2400"/>
              <a:t> to change</a:t>
            </a:r>
          </a:p>
          <a:p>
            <a:r>
              <a:rPr lang="fr-FR" sz="2400"/>
              <a:t>…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5209185-73C0-811A-0F82-C1AECCD7A3A5}"/>
              </a:ext>
            </a:extLst>
          </p:cNvPr>
          <p:cNvSpPr txBox="1"/>
          <p:nvPr/>
        </p:nvSpPr>
        <p:spPr>
          <a:xfrm>
            <a:off x="2087419" y="1510904"/>
            <a:ext cx="6299802" cy="492352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nl-BE" sz="2400" b="1"/>
              <a:t>Examples of barriers</a:t>
            </a:r>
            <a:endParaRPr lang="fr-FR" sz="2000" b="1"/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34DB223D-7470-002E-21CE-15ED8347CA38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37840" t="-5815" r="50986" b="-1"/>
          <a:stretch/>
        </p:blipFill>
        <p:spPr>
          <a:xfrm>
            <a:off x="897924" y="1326864"/>
            <a:ext cx="1290681" cy="118283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8324794-6938-B5E6-08CF-9EAA8E517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686" y="261603"/>
            <a:ext cx="1005114" cy="100511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589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A1152-004D-A3C5-AD60-E9F21E96B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70F5C78-72FC-D717-22DE-6C60BDD722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sz="3600" b="1"/>
              <a:t>Impact </a:t>
            </a:r>
            <a:r>
              <a:rPr lang="fr-FR" sz="3600" b="1" err="1"/>
              <a:t>pathways</a:t>
            </a:r>
            <a:endParaRPr lang="fr-FR" sz="3600" b="1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EEC01A39-CCE4-69A3-3BDB-1721A752B138}"/>
              </a:ext>
            </a:extLst>
          </p:cNvPr>
          <p:cNvSpPr/>
          <p:nvPr/>
        </p:nvSpPr>
        <p:spPr>
          <a:xfrm>
            <a:off x="2995284" y="3185517"/>
            <a:ext cx="1272988" cy="63201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chemeClr val="tx1"/>
                </a:solidFill>
              </a:rPr>
              <a:t>EU </a:t>
            </a:r>
            <a:r>
              <a:rPr lang="fr-FR" b="1" err="1">
                <a:solidFill>
                  <a:schemeClr val="tx1"/>
                </a:solidFill>
              </a:rPr>
              <a:t>Policies</a:t>
            </a:r>
            <a:endParaRPr lang="fr-FR" b="1">
              <a:solidFill>
                <a:schemeClr val="tx1"/>
              </a:solidFill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036AF4F-6B5E-FC94-D7FD-0EE4C629E97A}"/>
              </a:ext>
            </a:extLst>
          </p:cNvPr>
          <p:cNvSpPr/>
          <p:nvPr/>
        </p:nvSpPr>
        <p:spPr>
          <a:xfrm>
            <a:off x="5930849" y="3185517"/>
            <a:ext cx="1470212" cy="6320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err="1">
                <a:solidFill>
                  <a:schemeClr val="tx1"/>
                </a:solidFill>
              </a:rPr>
              <a:t>Reduce</a:t>
            </a:r>
            <a:r>
              <a:rPr lang="fr-FR" b="1">
                <a:solidFill>
                  <a:schemeClr val="tx1"/>
                </a:solidFill>
              </a:rPr>
              <a:t> </a:t>
            </a:r>
            <a:r>
              <a:rPr lang="fr-FR" b="1" err="1">
                <a:solidFill>
                  <a:schemeClr val="tx1"/>
                </a:solidFill>
              </a:rPr>
              <a:t>externalities</a:t>
            </a:r>
            <a:endParaRPr lang="fr-FR" b="1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4E01B09-9CE6-EE86-48C9-EA411253A3D0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>
            <a:off x="4268273" y="3501523"/>
            <a:ext cx="166257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6DB7D221-0660-7AE5-6CC2-59FFF1E19A3B}"/>
              </a:ext>
            </a:extLst>
          </p:cNvPr>
          <p:cNvCxnSpPr>
            <a:cxnSpLocks/>
          </p:cNvCxnSpPr>
          <p:nvPr/>
        </p:nvCxnSpPr>
        <p:spPr>
          <a:xfrm>
            <a:off x="1383598" y="4764468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35F7462-877C-E3DF-DB90-3A8CD753BAF1}"/>
              </a:ext>
            </a:extLst>
          </p:cNvPr>
          <p:cNvSpPr txBox="1"/>
          <p:nvPr/>
        </p:nvSpPr>
        <p:spPr>
          <a:xfrm>
            <a:off x="1374347" y="4435478"/>
            <a:ext cx="878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Objective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553321CC-F381-5A17-D0E9-1895804490C7}"/>
              </a:ext>
            </a:extLst>
          </p:cNvPr>
          <p:cNvCxnSpPr>
            <a:cxnSpLocks/>
          </p:cNvCxnSpPr>
          <p:nvPr/>
        </p:nvCxnSpPr>
        <p:spPr>
          <a:xfrm>
            <a:off x="1388375" y="5302169"/>
            <a:ext cx="1331259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C3BBD44-0ED1-5AA8-25A9-D44F042FEB02}"/>
              </a:ext>
            </a:extLst>
          </p:cNvPr>
          <p:cNvSpPr txBox="1"/>
          <p:nvPr/>
        </p:nvSpPr>
        <p:spPr>
          <a:xfrm>
            <a:off x="1379125" y="4973179"/>
            <a:ext cx="1197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/>
              <a:t>Path of action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F009F94-E022-EE51-2946-CF805F7AEED1}"/>
              </a:ext>
            </a:extLst>
          </p:cNvPr>
          <p:cNvSpPr txBox="1"/>
          <p:nvPr/>
        </p:nvSpPr>
        <p:spPr>
          <a:xfrm>
            <a:off x="4058435" y="4512994"/>
            <a:ext cx="233833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err="1"/>
              <a:t>Economic</a:t>
            </a:r>
            <a:r>
              <a:rPr lang="fr-FR"/>
              <a:t> </a:t>
            </a:r>
            <a:r>
              <a:rPr lang="fr-FR" err="1"/>
              <a:t>mechanisms</a:t>
            </a:r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F31A7D1-E36E-DB76-3D66-C60F335F7130}"/>
              </a:ext>
            </a:extLst>
          </p:cNvPr>
          <p:cNvSpPr txBox="1"/>
          <p:nvPr/>
        </p:nvSpPr>
        <p:spPr>
          <a:xfrm>
            <a:off x="4013166" y="2329867"/>
            <a:ext cx="2190343" cy="369332"/>
          </a:xfrm>
          <a:prstGeom prst="rect">
            <a:avLst/>
          </a:prstGeom>
          <a:noFill/>
          <a:ln w="12700">
            <a:solidFill>
              <a:srgbClr val="665049"/>
            </a:solidFill>
          </a:ln>
        </p:spPr>
        <p:txBody>
          <a:bodyPr wrap="none" rtlCol="0">
            <a:spAutoFit/>
          </a:bodyPr>
          <a:lstStyle>
            <a:defPPr>
              <a:defRPr lang="pt-PT"/>
            </a:defPPr>
            <a:lvl1pPr algn="ctr">
              <a:defRPr b="1"/>
            </a:lvl1pPr>
          </a:lstStyle>
          <a:p>
            <a:r>
              <a:rPr lang="fr-FR" b="0"/>
              <a:t>Regulatory measures</a:t>
            </a:r>
          </a:p>
        </p:txBody>
      </p: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1950854D-D61E-913B-135E-865A2628B61D}"/>
              </a:ext>
            </a:extLst>
          </p:cNvPr>
          <p:cNvCxnSpPr>
            <a:cxnSpLocks/>
            <a:stCxn id="5" idx="2"/>
          </p:cNvCxnSpPr>
          <p:nvPr/>
        </p:nvCxnSpPr>
        <p:spPr>
          <a:xfrm rot="16200000" flipH="1">
            <a:off x="3443920" y="4005388"/>
            <a:ext cx="815615" cy="439897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BC158B68-6E37-0A3A-7E74-5F7F6F2251BC}"/>
              </a:ext>
            </a:extLst>
          </p:cNvPr>
          <p:cNvCxnSpPr>
            <a:cxnSpLocks/>
            <a:stCxn id="5" idx="0"/>
            <a:endCxn id="13" idx="1"/>
          </p:cNvCxnSpPr>
          <p:nvPr/>
        </p:nvCxnSpPr>
        <p:spPr>
          <a:xfrm rot="5400000" flipH="1" flipV="1">
            <a:off x="3486979" y="2659333"/>
            <a:ext cx="670984" cy="381387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B6C97759-469B-8A4D-4E7E-783B264C3F79}"/>
              </a:ext>
            </a:extLst>
          </p:cNvPr>
          <p:cNvCxnSpPr>
            <a:cxnSpLocks/>
            <a:stCxn id="13" idx="3"/>
            <a:endCxn id="6" idx="0"/>
          </p:cNvCxnSpPr>
          <p:nvPr/>
        </p:nvCxnSpPr>
        <p:spPr>
          <a:xfrm>
            <a:off x="6203509" y="2514533"/>
            <a:ext cx="462447" cy="670984"/>
          </a:xfrm>
          <a:prstGeom prst="curvedConnector2">
            <a:avLst/>
          </a:prstGeom>
          <a:ln>
            <a:solidFill>
              <a:srgbClr val="085C5D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EF9CE7F3-9D15-E522-2A5F-604211BF6F57}"/>
              </a:ext>
            </a:extLst>
          </p:cNvPr>
          <p:cNvCxnSpPr>
            <a:cxnSpLocks/>
            <a:endCxn id="6" idx="2"/>
          </p:cNvCxnSpPr>
          <p:nvPr/>
        </p:nvCxnSpPr>
        <p:spPr>
          <a:xfrm flipV="1">
            <a:off x="6383525" y="3817530"/>
            <a:ext cx="282430" cy="815615"/>
          </a:xfrm>
          <a:prstGeom prst="curvedConnector2">
            <a:avLst/>
          </a:prstGeom>
          <a:ln>
            <a:solidFill>
              <a:srgbClr val="665049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928D2681-6EBC-EC1B-DE0D-EF8E103AB71F}"/>
              </a:ext>
            </a:extLst>
          </p:cNvPr>
          <p:cNvSpPr txBox="1"/>
          <p:nvPr/>
        </p:nvSpPr>
        <p:spPr>
          <a:xfrm>
            <a:off x="5119492" y="3111741"/>
            <a:ext cx="946221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>
                <a:solidFill>
                  <a:srgbClr val="085C5D"/>
                </a:solidFill>
              </a:rPr>
              <a:t>Lock-</a:t>
            </a:r>
            <a:r>
              <a:rPr lang="fr-FR" b="1" i="1" err="1">
                <a:solidFill>
                  <a:srgbClr val="085C5D"/>
                </a:solidFill>
              </a:rPr>
              <a:t>ins</a:t>
            </a:r>
            <a:endParaRPr lang="fr-FR" b="1" i="1">
              <a:solidFill>
                <a:srgbClr val="085C5D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844A21B0-2A04-824E-500C-B8D56F8294CE}"/>
              </a:ext>
            </a:extLst>
          </p:cNvPr>
          <p:cNvSpPr txBox="1"/>
          <p:nvPr/>
        </p:nvSpPr>
        <p:spPr>
          <a:xfrm>
            <a:off x="5587904" y="5496228"/>
            <a:ext cx="1348447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 err="1">
                <a:solidFill>
                  <a:srgbClr val="085C5D"/>
                </a:solidFill>
              </a:rPr>
              <a:t>Calculations</a:t>
            </a:r>
            <a:endParaRPr lang="fr-FR" b="1" i="1">
              <a:solidFill>
                <a:srgbClr val="085C5D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3AF4B21-AE66-FB12-6664-414077F083A7}"/>
              </a:ext>
            </a:extLst>
          </p:cNvPr>
          <p:cNvSpPr txBox="1"/>
          <p:nvPr/>
        </p:nvSpPr>
        <p:spPr>
          <a:xfrm>
            <a:off x="9196716" y="3296407"/>
            <a:ext cx="1757212" cy="369332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fr-FR" b="1" i="1">
                <a:solidFill>
                  <a:srgbClr val="085C5D"/>
                </a:solidFill>
              </a:rPr>
              <a:t>Business </a:t>
            </a:r>
            <a:r>
              <a:rPr lang="fr-FR" b="1" i="1" err="1">
                <a:solidFill>
                  <a:srgbClr val="085C5D"/>
                </a:solidFill>
              </a:rPr>
              <a:t>models</a:t>
            </a:r>
            <a:endParaRPr lang="fr-FR" b="1" i="1">
              <a:solidFill>
                <a:srgbClr val="085C5D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0D84EED-0B84-D1AF-7907-B30A14226B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497" y="5363394"/>
            <a:ext cx="635000" cy="63500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9088E9F-902F-E6B6-03AF-ACD6807D30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4358" y="3185546"/>
            <a:ext cx="604813" cy="604813"/>
          </a:xfrm>
          <a:prstGeom prst="rect">
            <a:avLst/>
          </a:prstGeom>
        </p:spPr>
      </p:pic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E1066BB3-78FB-D232-39BB-A32B6AA242E2}"/>
              </a:ext>
            </a:extLst>
          </p:cNvPr>
          <p:cNvCxnSpPr>
            <a:cxnSpLocks/>
            <a:stCxn id="13" idx="0"/>
            <a:endCxn id="23" idx="1"/>
          </p:cNvCxnSpPr>
          <p:nvPr/>
        </p:nvCxnSpPr>
        <p:spPr>
          <a:xfrm rot="16200000" flipH="1">
            <a:off x="6227305" y="1210900"/>
            <a:ext cx="1158086" cy="3396020"/>
          </a:xfrm>
          <a:prstGeom prst="curvedConnector4">
            <a:avLst>
              <a:gd name="adj1" fmla="val -19739"/>
              <a:gd name="adj2" fmla="val 6612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5D213627-32A0-F6F6-E4F6-786FBAD695BD}"/>
              </a:ext>
            </a:extLst>
          </p:cNvPr>
          <p:cNvCxnSpPr>
            <a:cxnSpLocks/>
            <a:stCxn id="12" idx="2"/>
            <a:endCxn id="23" idx="1"/>
          </p:cNvCxnSpPr>
          <p:nvPr/>
        </p:nvCxnSpPr>
        <p:spPr>
          <a:xfrm rot="5400000" flipH="1" flipV="1">
            <a:off x="6168793" y="2546762"/>
            <a:ext cx="1394373" cy="3276756"/>
          </a:xfrm>
          <a:prstGeom prst="curvedConnector4">
            <a:avLst>
              <a:gd name="adj1" fmla="val -16394"/>
              <a:gd name="adj2" fmla="val 678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6F97741A-7A50-74D5-C316-05AD92E6CA4B}"/>
              </a:ext>
            </a:extLst>
          </p:cNvPr>
          <p:cNvSpPr/>
          <p:nvPr/>
        </p:nvSpPr>
        <p:spPr>
          <a:xfrm>
            <a:off x="5579686" y="5343699"/>
            <a:ext cx="1582424" cy="660800"/>
          </a:xfrm>
          <a:prstGeom prst="rect">
            <a:avLst/>
          </a:prstGeom>
          <a:solidFill>
            <a:srgbClr val="E4D0BE">
              <a:alpha val="80000"/>
            </a:srgbClr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Graphique 43" descr="Barrière de construction contour">
            <a:extLst>
              <a:ext uri="{FF2B5EF4-FFF2-40B4-BE49-F238E27FC236}">
                <a16:creationId xmlns:a16="http://schemas.microsoft.com/office/drawing/2014/main" id="{EEE02D77-545B-E4CF-FC78-2836FA4C58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75046" y="2943496"/>
            <a:ext cx="788754" cy="7887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76508C-B689-FCE7-A789-C624AEDC9F61}"/>
              </a:ext>
            </a:extLst>
          </p:cNvPr>
          <p:cNvSpPr/>
          <p:nvPr/>
        </p:nvSpPr>
        <p:spPr>
          <a:xfrm>
            <a:off x="8154624" y="2943496"/>
            <a:ext cx="3077819" cy="115808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6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34F98-5AB6-8338-17C4-E26ECA924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7D20AAE-79BA-24A0-9723-48E4FEFA72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7068" y="654736"/>
            <a:ext cx="6886731" cy="1223963"/>
          </a:xfrm>
        </p:spPr>
        <p:txBody>
          <a:bodyPr/>
          <a:lstStyle/>
          <a:p>
            <a:r>
              <a:rPr lang="fr-FR"/>
              <a:t>Result - FOODCoST </a:t>
            </a:r>
            <a:r>
              <a:rPr lang="fr-FR" err="1"/>
              <a:t>produced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423C483-14EB-838A-E732-36ECEF8B43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65306" y="1878699"/>
            <a:ext cx="6251050" cy="4013054"/>
          </a:xfrm>
        </p:spPr>
        <p:txBody>
          <a:bodyPr>
            <a:noAutofit/>
          </a:bodyPr>
          <a:lstStyle/>
          <a:p>
            <a:r>
              <a:rPr lang="fr-FR" sz="2800" b="1" dirty="0"/>
              <a:t>A set of </a:t>
            </a:r>
            <a:r>
              <a:rPr lang="fr-FR" sz="2800" b="1" dirty="0">
                <a:solidFill>
                  <a:srgbClr val="085C5D"/>
                </a:solidFill>
              </a:rPr>
              <a:t>22 </a:t>
            </a:r>
            <a:r>
              <a:rPr lang="fr-FR" sz="2800" b="1" dirty="0" err="1">
                <a:solidFill>
                  <a:srgbClr val="085C5D"/>
                </a:solidFill>
              </a:rPr>
              <a:t>recommendations</a:t>
            </a:r>
            <a:r>
              <a:rPr lang="fr-FR" sz="2800" b="1" dirty="0">
                <a:solidFill>
                  <a:srgbClr val="085C5D"/>
                </a:solidFill>
              </a:rPr>
              <a:t> </a:t>
            </a:r>
            <a:r>
              <a:rPr lang="fr-FR" sz="2800" b="1" dirty="0"/>
              <a:t>to support business-</a:t>
            </a:r>
            <a:r>
              <a:rPr lang="fr-FR" sz="2800" b="1" dirty="0" err="1"/>
              <a:t>oriented</a:t>
            </a:r>
            <a:r>
              <a:rPr lang="fr-FR" sz="2800" b="1" dirty="0"/>
              <a:t> actions to </a:t>
            </a:r>
            <a:r>
              <a:rPr lang="fr-FR" sz="2800" b="1" dirty="0" err="1"/>
              <a:t>reduce</a:t>
            </a:r>
            <a:r>
              <a:rPr lang="fr-FR" sz="2800" b="1" dirty="0"/>
              <a:t>/</a:t>
            </a:r>
            <a:r>
              <a:rPr lang="fr-FR" sz="2800" b="1" dirty="0" err="1"/>
              <a:t>suppress</a:t>
            </a:r>
            <a:r>
              <a:rPr lang="fr-FR" sz="2800" b="1" dirty="0"/>
              <a:t> </a:t>
            </a:r>
            <a:r>
              <a:rPr lang="fr-FR" sz="2800" b="1" dirty="0" err="1"/>
              <a:t>externalities</a:t>
            </a:r>
            <a:endParaRPr lang="fr-FR" sz="28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9FB2FF-D327-818B-B278-B27B6CF23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8" b="1992"/>
          <a:stretch>
            <a:fillRect/>
          </a:stretch>
        </p:blipFill>
        <p:spPr>
          <a:xfrm>
            <a:off x="647001" y="654737"/>
            <a:ext cx="3820067" cy="518259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49CE2C0-7309-0B67-3D73-A430DF866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306" y="3625650"/>
            <a:ext cx="2266103" cy="226610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171033B-1781-7A21-4E34-E2A9BA9BEAB9}"/>
              </a:ext>
            </a:extLst>
          </p:cNvPr>
          <p:cNvSpPr txBox="1"/>
          <p:nvPr/>
        </p:nvSpPr>
        <p:spPr>
          <a:xfrm>
            <a:off x="6931409" y="5467995"/>
            <a:ext cx="2385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Available</a:t>
            </a:r>
            <a:r>
              <a:rPr lang="fr-FR" i="1" dirty="0"/>
              <a:t> in a few </a:t>
            </a:r>
            <a:r>
              <a:rPr lang="fr-FR" i="1" dirty="0" err="1"/>
              <a:t>days</a:t>
            </a:r>
            <a:r>
              <a:rPr lang="fr-FR" i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356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42448E55-AAE0-8C42-A7A6-A674633664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/>
              <a:t>Food systems have diverse impacts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E3CF20D-037F-E74E-2114-5416CA7A2049}"/>
              </a:ext>
            </a:extLst>
          </p:cNvPr>
          <p:cNvSpPr txBox="1">
            <a:spLocks/>
          </p:cNvSpPr>
          <p:nvPr/>
        </p:nvSpPr>
        <p:spPr>
          <a:xfrm>
            <a:off x="4045480" y="2060222"/>
            <a:ext cx="7401911" cy="3314700"/>
          </a:xfrm>
          <a:prstGeom prst="rect">
            <a:avLst/>
          </a:prstGeom>
        </p:spPr>
        <p:txBody>
          <a:bodyPr/>
          <a:lstStyle>
            <a:defPPr>
              <a:defRPr lang="pt-PT"/>
            </a:defPPr>
            <a:lvl1pPr marL="457200" marR="0" indent="-45720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b="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r-FR"/>
              <a:t>Beyond </a:t>
            </a:r>
            <a:r>
              <a:rPr lang="fr-FR" err="1"/>
              <a:t>their</a:t>
            </a:r>
            <a:r>
              <a:rPr lang="fr-FR"/>
              <a:t> productive </a:t>
            </a:r>
            <a:r>
              <a:rPr lang="fr-FR" err="1"/>
              <a:t>function</a:t>
            </a:r>
            <a:r>
              <a:rPr lang="fr-FR"/>
              <a:t>, agricultural and </a:t>
            </a:r>
            <a:r>
              <a:rPr lang="fr-FR" err="1"/>
              <a:t>food</a:t>
            </a:r>
            <a:r>
              <a:rPr lang="fr-FR"/>
              <a:t> </a:t>
            </a:r>
            <a:r>
              <a:rPr lang="fr-FR" err="1"/>
              <a:t>systems</a:t>
            </a:r>
            <a:r>
              <a:rPr lang="fr-FR"/>
              <a:t> </a:t>
            </a:r>
            <a:r>
              <a:rPr lang="fr-FR" err="1"/>
              <a:t>generate</a:t>
            </a:r>
            <a:r>
              <a:rPr lang="fr-FR"/>
              <a:t> positive and </a:t>
            </a:r>
            <a:r>
              <a:rPr lang="fr-FR" err="1"/>
              <a:t>negative</a:t>
            </a:r>
            <a:r>
              <a:rPr lang="fr-FR"/>
              <a:t> </a:t>
            </a:r>
            <a:r>
              <a:rPr lang="fr-FR" err="1"/>
              <a:t>externalities</a:t>
            </a:r>
            <a:endParaRPr lang="fr-FR"/>
          </a:p>
          <a:p>
            <a:r>
              <a:rPr lang="fr-FR"/>
              <a:t>Mapping </a:t>
            </a:r>
            <a:r>
              <a:rPr lang="fr-FR" err="1"/>
              <a:t>these</a:t>
            </a:r>
            <a:r>
              <a:rPr lang="fr-FR"/>
              <a:t> </a:t>
            </a:r>
            <a:r>
              <a:rPr lang="fr-FR" err="1"/>
              <a:t>externalities</a:t>
            </a:r>
            <a:r>
              <a:rPr lang="fr-FR"/>
              <a:t> </a:t>
            </a:r>
            <a:r>
              <a:rPr lang="fr-FR" err="1"/>
              <a:t>is</a:t>
            </a:r>
            <a:r>
              <a:rPr lang="fr-FR"/>
              <a:t> a </a:t>
            </a:r>
            <a:r>
              <a:rPr lang="fr-FR" err="1"/>
              <a:t>complex</a:t>
            </a:r>
            <a:r>
              <a:rPr lang="fr-FR"/>
              <a:t> </a:t>
            </a:r>
            <a:r>
              <a:rPr lang="fr-FR" err="1"/>
              <a:t>task</a:t>
            </a:r>
            <a:endParaRPr lang="fr-FR"/>
          </a:p>
          <a:p>
            <a:r>
              <a:rPr lang="fr-FR"/>
              <a:t>Some </a:t>
            </a:r>
            <a:r>
              <a:rPr lang="fr-FR" err="1"/>
              <a:t>externalities</a:t>
            </a:r>
            <a:r>
              <a:rPr lang="fr-FR"/>
              <a:t> are </a:t>
            </a:r>
            <a:r>
              <a:rPr lang="fr-FR" err="1"/>
              <a:t>better</a:t>
            </a:r>
            <a:r>
              <a:rPr lang="fr-FR"/>
              <a:t> </a:t>
            </a:r>
            <a:r>
              <a:rPr lang="fr-FR" err="1"/>
              <a:t>known</a:t>
            </a:r>
            <a:r>
              <a:rPr lang="fr-FR"/>
              <a:t> and </a:t>
            </a:r>
            <a:r>
              <a:rPr lang="fr-FR" err="1"/>
              <a:t>understood</a:t>
            </a:r>
            <a:r>
              <a:rPr lang="fr-FR"/>
              <a:t> </a:t>
            </a:r>
            <a:r>
              <a:rPr lang="fr-FR" err="1"/>
              <a:t>than</a:t>
            </a:r>
            <a:r>
              <a:rPr lang="fr-FR"/>
              <a:t> </a:t>
            </a:r>
            <a:r>
              <a:rPr lang="fr-FR" err="1"/>
              <a:t>others</a:t>
            </a:r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010F26-137B-6BEA-EEFD-3DA8B52ED34B}"/>
              </a:ext>
            </a:extLst>
          </p:cNvPr>
          <p:cNvSpPr/>
          <p:nvPr/>
        </p:nvSpPr>
        <p:spPr>
          <a:xfrm>
            <a:off x="1365955" y="1844832"/>
            <a:ext cx="2201333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Health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A5790F-A007-431F-2C35-4E6A11613411}"/>
              </a:ext>
            </a:extLst>
          </p:cNvPr>
          <p:cNvSpPr/>
          <p:nvPr/>
        </p:nvSpPr>
        <p:spPr>
          <a:xfrm>
            <a:off x="1365955" y="2831029"/>
            <a:ext cx="2201333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Environmental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1A702A-9AEA-A802-44A6-97794A57D5B7}"/>
              </a:ext>
            </a:extLst>
          </p:cNvPr>
          <p:cNvSpPr/>
          <p:nvPr/>
        </p:nvSpPr>
        <p:spPr>
          <a:xfrm>
            <a:off x="1365955" y="3817226"/>
            <a:ext cx="2201333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Social impacts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FDF910-832A-66DE-C77C-6EB60CC17A45}"/>
              </a:ext>
            </a:extLst>
          </p:cNvPr>
          <p:cNvSpPr/>
          <p:nvPr/>
        </p:nvSpPr>
        <p:spPr>
          <a:xfrm>
            <a:off x="1365955" y="4803422"/>
            <a:ext cx="2201333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Economic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</p:spTree>
    <p:extLst>
      <p:ext uri="{BB962C8B-B14F-4D97-AF65-F5344CB8AC3E}">
        <p14:creationId xmlns:p14="http://schemas.microsoft.com/office/powerpoint/2010/main" val="169682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0E0C9-1C94-48EB-56F0-11D345A18B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BA16DF5-772F-CF35-C197-7EF04D0D8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3142" b="3640"/>
          <a:stretch>
            <a:fillRect/>
          </a:stretch>
        </p:blipFill>
        <p:spPr bwMode="auto">
          <a:xfrm>
            <a:off x="453848" y="558681"/>
            <a:ext cx="11497200" cy="6029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AD52B8D-3453-F76B-4921-FF159768A8F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1379"/>
            <a:ext cx="11951048" cy="9266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4CE99E-5A64-16CB-5620-94CF8C0C6960}"/>
              </a:ext>
            </a:extLst>
          </p:cNvPr>
          <p:cNvSpPr/>
          <p:nvPr/>
        </p:nvSpPr>
        <p:spPr>
          <a:xfrm>
            <a:off x="282222" y="1456267"/>
            <a:ext cx="11819467" cy="5271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632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01C4B8-1732-4AC7-FED3-2EFE3A26D1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3142" b="3640"/>
          <a:stretch>
            <a:fillRect/>
          </a:stretch>
        </p:blipFill>
        <p:spPr bwMode="auto">
          <a:xfrm>
            <a:off x="453848" y="558681"/>
            <a:ext cx="11497200" cy="6029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D4AF880-A719-291A-93CB-30EAA5BE79E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1379"/>
            <a:ext cx="11951048" cy="92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51A31DC-8C16-AA68-BF62-AF620552EA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3142" b="3640"/>
          <a:stretch>
            <a:fillRect/>
          </a:stretch>
        </p:blipFill>
        <p:spPr bwMode="auto">
          <a:xfrm>
            <a:off x="808338" y="1312387"/>
            <a:ext cx="10575324" cy="554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1C5A3C0-CF5C-044C-F295-C3DD53CB6253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1379"/>
            <a:ext cx="11951048" cy="926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10DC86-BB31-A3B2-BDD8-2D4D3945107E}"/>
              </a:ext>
            </a:extLst>
          </p:cNvPr>
          <p:cNvSpPr/>
          <p:nvPr/>
        </p:nvSpPr>
        <p:spPr>
          <a:xfrm>
            <a:off x="685800" y="2156383"/>
            <a:ext cx="2557463" cy="74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pace réservé du texte 1">
            <a:extLst>
              <a:ext uri="{FF2B5EF4-FFF2-40B4-BE49-F238E27FC236}">
                <a16:creationId xmlns:a16="http://schemas.microsoft.com/office/drawing/2014/main" id="{C7EE6EB3-E243-E831-75E2-DA1C75140C49}"/>
              </a:ext>
            </a:extLst>
          </p:cNvPr>
          <p:cNvSpPr txBox="1">
            <a:spLocks/>
          </p:cNvSpPr>
          <p:nvPr/>
        </p:nvSpPr>
        <p:spPr>
          <a:xfrm>
            <a:off x="930876" y="235628"/>
            <a:ext cx="10575324" cy="1223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rgbClr val="085C5D"/>
                </a:solidFill>
                <a:latin typeface="75 HelveticaNeue 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err="1"/>
              <a:t>Looking</a:t>
            </a:r>
            <a:r>
              <a:rPr lang="fr-FR" b="1" dirty="0"/>
              <a:t> at </a:t>
            </a:r>
            <a:r>
              <a:rPr lang="fr-FR" b="1" dirty="0" err="1"/>
              <a:t>these</a:t>
            </a:r>
            <a:r>
              <a:rPr lang="fr-FR" b="1" dirty="0"/>
              <a:t> actions, </a:t>
            </a:r>
            <a:r>
              <a:rPr lang="fr-FR" b="1" dirty="0" err="1"/>
              <a:t>some</a:t>
            </a:r>
            <a:r>
              <a:rPr lang="fr-FR" b="1" dirty="0"/>
              <a:t> are </a:t>
            </a:r>
            <a:r>
              <a:rPr lang="fr-FR" b="1" dirty="0" err="1"/>
              <a:t>supported</a:t>
            </a:r>
            <a:r>
              <a:rPr lang="fr-FR" b="1" dirty="0"/>
              <a:t> by </a:t>
            </a:r>
            <a:r>
              <a:rPr lang="fr-FR" b="1" dirty="0" err="1"/>
              <a:t>strong</a:t>
            </a:r>
            <a:r>
              <a:rPr lang="fr-FR" b="1" dirty="0"/>
              <a:t> </a:t>
            </a:r>
            <a:r>
              <a:rPr lang="fr-FR" b="1" dirty="0" err="1"/>
              <a:t>calculation</a:t>
            </a:r>
            <a:r>
              <a:rPr lang="fr-FR" b="1" dirty="0"/>
              <a:t> </a:t>
            </a:r>
            <a:r>
              <a:rPr lang="fr-FR" b="1" dirty="0" err="1"/>
              <a:t>methodologies</a:t>
            </a:r>
            <a:endParaRPr lang="fr-FR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053BE9-6037-8D7F-521B-4A7A2848E5D9}"/>
              </a:ext>
            </a:extLst>
          </p:cNvPr>
          <p:cNvSpPr/>
          <p:nvPr/>
        </p:nvSpPr>
        <p:spPr>
          <a:xfrm>
            <a:off x="623890" y="3253740"/>
            <a:ext cx="2557463" cy="743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4699D1-572A-33E2-31B9-BC218FCA91DF}"/>
              </a:ext>
            </a:extLst>
          </p:cNvPr>
          <p:cNvSpPr/>
          <p:nvPr/>
        </p:nvSpPr>
        <p:spPr>
          <a:xfrm>
            <a:off x="3181353" y="2166824"/>
            <a:ext cx="2557463" cy="1072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734983-EA49-EA8B-2F7D-6BABCFC46B92}"/>
              </a:ext>
            </a:extLst>
          </p:cNvPr>
          <p:cNvSpPr/>
          <p:nvPr/>
        </p:nvSpPr>
        <p:spPr>
          <a:xfrm>
            <a:off x="5738816" y="2173968"/>
            <a:ext cx="3209923" cy="726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30D9BE-90C7-8208-5128-16B51D638A27}"/>
              </a:ext>
            </a:extLst>
          </p:cNvPr>
          <p:cNvSpPr/>
          <p:nvPr/>
        </p:nvSpPr>
        <p:spPr>
          <a:xfrm>
            <a:off x="5753103" y="4851607"/>
            <a:ext cx="3105147" cy="1520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FE8D79-F111-846F-DE95-FCCF1795FFFB}"/>
              </a:ext>
            </a:extLst>
          </p:cNvPr>
          <p:cNvSpPr/>
          <p:nvPr/>
        </p:nvSpPr>
        <p:spPr>
          <a:xfrm>
            <a:off x="8886827" y="2166824"/>
            <a:ext cx="2619373" cy="733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4DE224-579E-B590-0E51-04D6B0C3F4A3}"/>
              </a:ext>
            </a:extLst>
          </p:cNvPr>
          <p:cNvSpPr/>
          <p:nvPr/>
        </p:nvSpPr>
        <p:spPr>
          <a:xfrm>
            <a:off x="8886827" y="3851877"/>
            <a:ext cx="2619373" cy="1693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12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2D32B-8A67-7DE8-40C4-353AFAAAB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D04E2EE3-0D26-7346-AF66-E69E4608733A}"/>
              </a:ext>
            </a:extLst>
          </p:cNvPr>
          <p:cNvCxnSpPr>
            <a:cxnSpLocks/>
            <a:stCxn id="20" idx="2"/>
            <a:endCxn id="45" idx="2"/>
          </p:cNvCxnSpPr>
          <p:nvPr/>
        </p:nvCxnSpPr>
        <p:spPr>
          <a:xfrm rot="5400000" flipH="1">
            <a:off x="5889200" y="-800460"/>
            <a:ext cx="1149042" cy="9490987"/>
          </a:xfrm>
          <a:prstGeom prst="bentConnector3">
            <a:avLst>
              <a:gd name="adj1" fmla="val -12914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5F517E94-B2A9-F7F6-7D70-25416CD64666}"/>
              </a:ext>
            </a:extLst>
          </p:cNvPr>
          <p:cNvSpPr txBox="1"/>
          <p:nvPr/>
        </p:nvSpPr>
        <p:spPr>
          <a:xfrm>
            <a:off x="794826" y="4868076"/>
            <a:ext cx="1846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err="1"/>
              <a:t>Ecological</a:t>
            </a:r>
            <a:r>
              <a:rPr lang="fr-FR"/>
              <a:t> </a:t>
            </a:r>
            <a:r>
              <a:rPr lang="fr-FR" err="1"/>
              <a:t>investments</a:t>
            </a:r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5BE8B31-58D4-1C55-5EA9-8AC71A654F15}"/>
              </a:ext>
            </a:extLst>
          </p:cNvPr>
          <p:cNvSpPr txBox="1"/>
          <p:nvPr/>
        </p:nvSpPr>
        <p:spPr>
          <a:xfrm>
            <a:off x="3139065" y="2847918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Consumer </a:t>
            </a:r>
            <a:r>
              <a:rPr lang="fr-FR" err="1"/>
              <a:t>behaviour</a:t>
            </a:r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DB38F3C-C50A-4D74-C2D2-CA04571F58B5}"/>
              </a:ext>
            </a:extLst>
          </p:cNvPr>
          <p:cNvSpPr txBox="1"/>
          <p:nvPr/>
        </p:nvSpPr>
        <p:spPr>
          <a:xfrm>
            <a:off x="3139065" y="3860544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err="1"/>
              <a:t>Choices</a:t>
            </a:r>
            <a:r>
              <a:rPr lang="fr-FR"/>
              <a:t> </a:t>
            </a:r>
            <a:r>
              <a:rPr lang="fr-FR" err="1"/>
              <a:t>within</a:t>
            </a:r>
            <a:r>
              <a:rPr lang="fr-FR"/>
              <a:t> value </a:t>
            </a:r>
            <a:r>
              <a:rPr lang="fr-FR" err="1"/>
              <a:t>chains</a:t>
            </a:r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E71EA2D-C427-E035-E50A-A2987F18E7D5}"/>
              </a:ext>
            </a:extLst>
          </p:cNvPr>
          <p:cNvSpPr txBox="1"/>
          <p:nvPr/>
        </p:nvSpPr>
        <p:spPr>
          <a:xfrm>
            <a:off x="794514" y="3825576"/>
            <a:ext cx="184742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Internalisation of </a:t>
            </a:r>
            <a:r>
              <a:rPr lang="fr-FR" err="1"/>
              <a:t>externalities</a:t>
            </a:r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257C468-B75C-7460-ADDD-AE3137CBB969}"/>
              </a:ext>
            </a:extLst>
          </p:cNvPr>
          <p:cNvSpPr txBox="1"/>
          <p:nvPr/>
        </p:nvSpPr>
        <p:spPr>
          <a:xfrm>
            <a:off x="3145415" y="4788223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Modes of production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2C50C7D9-ABB8-25C0-0B87-3B1D1ABF4778}"/>
              </a:ext>
            </a:extLst>
          </p:cNvPr>
          <p:cNvSpPr txBox="1"/>
          <p:nvPr/>
        </p:nvSpPr>
        <p:spPr>
          <a:xfrm>
            <a:off x="794514" y="3001180"/>
            <a:ext cx="1847425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err="1"/>
              <a:t>Costs</a:t>
            </a:r>
            <a:r>
              <a:rPr lang="fr-FR"/>
              <a:t> imputation</a:t>
            </a:r>
          </a:p>
        </p:txBody>
      </p:sp>
      <p:cxnSp>
        <p:nvCxnSpPr>
          <p:cNvPr id="46" name="Connecteur en arc 45">
            <a:extLst>
              <a:ext uri="{FF2B5EF4-FFF2-40B4-BE49-F238E27FC236}">
                <a16:creationId xmlns:a16="http://schemas.microsoft.com/office/drawing/2014/main" id="{F60BC574-E4BB-1804-9501-0D72DF90BF7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865856" y="3677396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>
            <a:extLst>
              <a:ext uri="{FF2B5EF4-FFF2-40B4-BE49-F238E27FC236}">
                <a16:creationId xmlns:a16="http://schemas.microsoft.com/office/drawing/2014/main" id="{ACF56CB8-6328-01A7-0DB5-23C132A822F5}"/>
              </a:ext>
            </a:extLst>
          </p:cNvPr>
          <p:cNvCxnSpPr>
            <a:cxnSpLocks/>
          </p:cNvCxnSpPr>
          <p:nvPr/>
        </p:nvCxnSpPr>
        <p:spPr>
          <a:xfrm rot="5400000">
            <a:off x="3865856" y="4690022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>
            <a:extLst>
              <a:ext uri="{FF2B5EF4-FFF2-40B4-BE49-F238E27FC236}">
                <a16:creationId xmlns:a16="http://schemas.microsoft.com/office/drawing/2014/main" id="{B19FB6E4-85E7-979C-0415-5CFD4725936E}"/>
              </a:ext>
            </a:extLst>
          </p:cNvPr>
          <p:cNvCxnSpPr>
            <a:cxnSpLocks/>
            <a:stCxn id="45" idx="3"/>
            <a:endCxn id="38" idx="1"/>
          </p:cNvCxnSpPr>
          <p:nvPr/>
        </p:nvCxnSpPr>
        <p:spPr>
          <a:xfrm flipV="1">
            <a:off x="2641939" y="3171084"/>
            <a:ext cx="497126" cy="147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>
            <a:extLst>
              <a:ext uri="{FF2B5EF4-FFF2-40B4-BE49-F238E27FC236}">
                <a16:creationId xmlns:a16="http://schemas.microsoft.com/office/drawing/2014/main" id="{EB6C1819-F783-BBF7-69BF-A34A0D4E5F0D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2641939" y="3185846"/>
            <a:ext cx="497126" cy="9978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rc 49">
            <a:extLst>
              <a:ext uri="{FF2B5EF4-FFF2-40B4-BE49-F238E27FC236}">
                <a16:creationId xmlns:a16="http://schemas.microsoft.com/office/drawing/2014/main" id="{5EA8550E-2807-3F87-C61E-D56D4A5FC960}"/>
              </a:ext>
            </a:extLst>
          </p:cNvPr>
          <p:cNvCxnSpPr>
            <a:cxnSpLocks/>
            <a:stCxn id="40" idx="3"/>
            <a:endCxn id="39" idx="1"/>
          </p:cNvCxnSpPr>
          <p:nvPr/>
        </p:nvCxnSpPr>
        <p:spPr>
          <a:xfrm>
            <a:off x="2641939" y="4148742"/>
            <a:ext cx="497126" cy="349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>
            <a:extLst>
              <a:ext uri="{FF2B5EF4-FFF2-40B4-BE49-F238E27FC236}">
                <a16:creationId xmlns:a16="http://schemas.microsoft.com/office/drawing/2014/main" id="{F1F7B3CD-BB27-FF2C-1579-48CA0934E4C9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 flipV="1">
            <a:off x="2641626" y="4183710"/>
            <a:ext cx="497439" cy="10075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51">
            <a:extLst>
              <a:ext uri="{FF2B5EF4-FFF2-40B4-BE49-F238E27FC236}">
                <a16:creationId xmlns:a16="http://schemas.microsoft.com/office/drawing/2014/main" id="{D368A7EC-EEEC-250A-7B39-26C4A5F623FD}"/>
              </a:ext>
            </a:extLst>
          </p:cNvPr>
          <p:cNvCxnSpPr>
            <a:cxnSpLocks/>
            <a:endCxn id="45" idx="1"/>
          </p:cNvCxnSpPr>
          <p:nvPr/>
        </p:nvCxnSpPr>
        <p:spPr>
          <a:xfrm rot="5400000">
            <a:off x="465402" y="2652449"/>
            <a:ext cx="862509" cy="204284"/>
          </a:xfrm>
          <a:prstGeom prst="curvedConnector4">
            <a:avLst>
              <a:gd name="adj1" fmla="val 39295"/>
              <a:gd name="adj2" fmla="val 211903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>
            <a:extLst>
              <a:ext uri="{FF2B5EF4-FFF2-40B4-BE49-F238E27FC236}">
                <a16:creationId xmlns:a16="http://schemas.microsoft.com/office/drawing/2014/main" id="{E588701D-28A9-7FA1-F268-80BD8FB7BFC6}"/>
              </a:ext>
            </a:extLst>
          </p:cNvPr>
          <p:cNvCxnSpPr>
            <a:cxnSpLocks/>
            <a:stCxn id="37" idx="3"/>
            <a:endCxn id="43" idx="1"/>
          </p:cNvCxnSpPr>
          <p:nvPr/>
        </p:nvCxnSpPr>
        <p:spPr>
          <a:xfrm flipV="1">
            <a:off x="2641626" y="5111389"/>
            <a:ext cx="503789" cy="798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>
            <a:extLst>
              <a:ext uri="{FF2B5EF4-FFF2-40B4-BE49-F238E27FC236}">
                <a16:creationId xmlns:a16="http://schemas.microsoft.com/office/drawing/2014/main" id="{69BDF058-0C8E-32E5-7CD4-821B95D0DB20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2641939" y="3171084"/>
            <a:ext cx="497126" cy="9776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02C8BC39-5610-677B-5566-23C26A2AA826}"/>
              </a:ext>
            </a:extLst>
          </p:cNvPr>
          <p:cNvSpPr txBox="1"/>
          <p:nvPr/>
        </p:nvSpPr>
        <p:spPr>
          <a:xfrm>
            <a:off x="2900091" y="818387"/>
            <a:ext cx="2185619" cy="365518"/>
          </a:xfrm>
          <a:prstGeom prst="rect">
            <a:avLst/>
          </a:prstGeom>
          <a:solidFill>
            <a:schemeClr val="bg1"/>
          </a:solidFill>
          <a:ln w="28575"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b="0" err="1">
                <a:solidFill>
                  <a:schemeClr val="tx1"/>
                </a:solidFill>
              </a:rPr>
              <a:t>Individual</a:t>
            </a:r>
            <a:r>
              <a:rPr lang="fr-FR" b="0">
                <a:solidFill>
                  <a:schemeClr val="tx1"/>
                </a:solidFill>
              </a:rPr>
              <a:t> actions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48348BD-1A33-5FDF-3355-88683F8BB316}"/>
              </a:ext>
            </a:extLst>
          </p:cNvPr>
          <p:cNvSpPr txBox="1"/>
          <p:nvPr/>
        </p:nvSpPr>
        <p:spPr>
          <a:xfrm>
            <a:off x="53919" y="2037371"/>
            <a:ext cx="1926208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>
                <a:latin typeface="45 HelveticaNeue Light" pitchFamily="2" charset="0"/>
              </a:rPr>
              <a:t>Public </a:t>
            </a:r>
            <a:r>
              <a:rPr lang="fr-FR" sz="2000" err="1">
                <a:latin typeface="45 HelveticaNeue Light" pitchFamily="2" charset="0"/>
              </a:rPr>
              <a:t>policies</a:t>
            </a:r>
            <a:endParaRPr lang="fr-FR" sz="2000">
              <a:latin typeface="45 HelveticaNeue Light" pitchFamily="2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61BD99B2-3127-6706-3DB6-863FFCB30498}"/>
              </a:ext>
            </a:extLst>
          </p:cNvPr>
          <p:cNvSpPr txBox="1"/>
          <p:nvPr/>
        </p:nvSpPr>
        <p:spPr>
          <a:xfrm>
            <a:off x="1642943" y="1420063"/>
            <a:ext cx="1926208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>
                <a:latin typeface="45 HelveticaNeue Light" pitchFamily="2" charset="0"/>
              </a:rPr>
              <a:t>Business </a:t>
            </a:r>
            <a:r>
              <a:rPr lang="fr-FR" sz="2000" err="1">
                <a:latin typeface="45 HelveticaNeue Light" pitchFamily="2" charset="0"/>
              </a:rPr>
              <a:t>logic</a:t>
            </a:r>
            <a:endParaRPr lang="fr-FR" sz="2000">
              <a:latin typeface="45 HelveticaNeue Light" pitchFamily="2" charset="0"/>
            </a:endParaRPr>
          </a:p>
        </p:txBody>
      </p:sp>
      <p:sp>
        <p:nvSpPr>
          <p:cNvPr id="4" name="Flèche vers le haut 3">
            <a:extLst>
              <a:ext uri="{FF2B5EF4-FFF2-40B4-BE49-F238E27FC236}">
                <a16:creationId xmlns:a16="http://schemas.microsoft.com/office/drawing/2014/main" id="{DE544D99-B893-9666-B63C-431F34B691EC}"/>
              </a:ext>
            </a:extLst>
          </p:cNvPr>
          <p:cNvSpPr/>
          <p:nvPr/>
        </p:nvSpPr>
        <p:spPr>
          <a:xfrm>
            <a:off x="5808127" y="1703157"/>
            <a:ext cx="1374422" cy="396117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9DF9F-D79E-CAA5-7008-31C4B170FDC1}"/>
              </a:ext>
            </a:extLst>
          </p:cNvPr>
          <p:cNvSpPr/>
          <p:nvPr/>
        </p:nvSpPr>
        <p:spPr>
          <a:xfrm>
            <a:off x="8049226" y="2340399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Health impacts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D01715-3BF1-74C7-FAC9-C95B5CB09286}"/>
              </a:ext>
            </a:extLst>
          </p:cNvPr>
          <p:cNvSpPr/>
          <p:nvPr/>
        </p:nvSpPr>
        <p:spPr>
          <a:xfrm>
            <a:off x="8049226" y="3326596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Environmental</a:t>
            </a:r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8D6C73-72D7-7299-0F44-15D4DC84DFFA}"/>
              </a:ext>
            </a:extLst>
          </p:cNvPr>
          <p:cNvSpPr/>
          <p:nvPr/>
        </p:nvSpPr>
        <p:spPr>
          <a:xfrm>
            <a:off x="8049226" y="4312793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Social impacts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2DD0DC-6EB7-6EF8-C8F6-3DB3CF387F33}"/>
              </a:ext>
            </a:extLst>
          </p:cNvPr>
          <p:cNvSpPr/>
          <p:nvPr/>
        </p:nvSpPr>
        <p:spPr>
          <a:xfrm>
            <a:off x="8049226" y="5298989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Economic</a:t>
            </a:r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27989-C375-0351-D386-759918CBF203}"/>
              </a:ext>
            </a:extLst>
          </p:cNvPr>
          <p:cNvSpPr/>
          <p:nvPr/>
        </p:nvSpPr>
        <p:spPr>
          <a:xfrm>
            <a:off x="5646829" y="4816959"/>
            <a:ext cx="1657420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2A3572-F8AB-F616-22AD-53EE22E9F200}"/>
              </a:ext>
            </a:extLst>
          </p:cNvPr>
          <p:cNvSpPr/>
          <p:nvPr/>
        </p:nvSpPr>
        <p:spPr>
          <a:xfrm>
            <a:off x="5646829" y="3890503"/>
            <a:ext cx="1657420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Value </a:t>
            </a:r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chains</a:t>
            </a:r>
            <a:endParaRPr lang="fr-FR" sz="2000">
              <a:solidFill>
                <a:schemeClr val="tx1"/>
              </a:solidFill>
              <a:latin typeface="45 HelveticaNeue Light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8DD781-2913-6E22-19B4-775DB53B38F2}"/>
              </a:ext>
            </a:extLst>
          </p:cNvPr>
          <p:cNvSpPr/>
          <p:nvPr/>
        </p:nvSpPr>
        <p:spPr>
          <a:xfrm>
            <a:off x="5646829" y="2874914"/>
            <a:ext cx="1657420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Consumption</a:t>
            </a:r>
            <a:endParaRPr lang="fr-FR" sz="2000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12" name="Connecteur en arc 11">
            <a:extLst>
              <a:ext uri="{FF2B5EF4-FFF2-40B4-BE49-F238E27FC236}">
                <a16:creationId xmlns:a16="http://schemas.microsoft.com/office/drawing/2014/main" id="{D50ADC28-EB79-9455-1AE2-3B713B33C0D1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7304249" y="2676244"/>
            <a:ext cx="744977" cy="49309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>
            <a:extLst>
              <a:ext uri="{FF2B5EF4-FFF2-40B4-BE49-F238E27FC236}">
                <a16:creationId xmlns:a16="http://schemas.microsoft.com/office/drawing/2014/main" id="{F4D60070-73BA-B476-241D-3A634A54E3F1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7304249" y="2676244"/>
            <a:ext cx="744977" cy="15086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B7B32CC5-5D2A-AE1F-45D1-F19B6B91C2EE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7304249" y="3662441"/>
            <a:ext cx="744977" cy="52249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195A136C-9A65-CE0B-8499-DDBD03824EF0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7304249" y="3169343"/>
            <a:ext cx="744977" cy="49309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F253F605-5EB5-3453-3607-5AB66AA25197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7304249" y="4184932"/>
            <a:ext cx="744977" cy="463706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3B8BDFBC-C464-5F3C-485A-02F84149F7AB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7304249" y="4184932"/>
            <a:ext cx="744977" cy="1449902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id="{5BBF1702-CAAA-0AF5-1660-A3C941CFA840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7304249" y="5111388"/>
            <a:ext cx="744977" cy="523446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>
            <a:extLst>
              <a:ext uri="{FF2B5EF4-FFF2-40B4-BE49-F238E27FC236}">
                <a16:creationId xmlns:a16="http://schemas.microsoft.com/office/drawing/2014/main" id="{5EDCE875-47F0-12F5-7E3E-C3343A987304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7304249" y="3662441"/>
            <a:ext cx="744977" cy="144894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B6DE69F4-892B-9FB6-31E2-6E8F0979069C}"/>
              </a:ext>
            </a:extLst>
          </p:cNvPr>
          <p:cNvSpPr/>
          <p:nvPr/>
        </p:nvSpPr>
        <p:spPr>
          <a:xfrm>
            <a:off x="10440739" y="3847865"/>
            <a:ext cx="1536949" cy="671689"/>
          </a:xfrm>
          <a:prstGeom prst="rect">
            <a:avLst/>
          </a:prstGeom>
          <a:noFill/>
          <a:ln w="28575">
            <a:solidFill>
              <a:srgbClr val="D47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Externalities</a:t>
            </a:r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 </a:t>
            </a:r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calculation</a:t>
            </a:r>
            <a:endParaRPr lang="fr-FR" sz="2000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F8AC53EE-FDDE-7BAE-AE0D-2A8C1D672546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9859183" y="2676244"/>
            <a:ext cx="581556" cy="150746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9F267E0B-B73B-4C79-4C2E-FE456274FF48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>
            <a:off x="9859183" y="3662441"/>
            <a:ext cx="581556" cy="52126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81067D3B-B934-727D-5738-88B4BDB929D4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 flipV="1">
            <a:off x="9859183" y="4183710"/>
            <a:ext cx="581556" cy="46492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1B2022C6-203F-FAA6-02B6-DDD4857A3E9F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flipV="1">
            <a:off x="9859183" y="4183710"/>
            <a:ext cx="581556" cy="145112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rc 86">
            <a:extLst>
              <a:ext uri="{FF2B5EF4-FFF2-40B4-BE49-F238E27FC236}">
                <a16:creationId xmlns:a16="http://schemas.microsoft.com/office/drawing/2014/main" id="{5D05BD92-0DB2-2753-9C62-2B84E133E0F2}"/>
              </a:ext>
            </a:extLst>
          </p:cNvPr>
          <p:cNvCxnSpPr>
            <a:cxnSpLocks/>
            <a:stCxn id="38" idx="3"/>
            <a:endCxn id="11" idx="1"/>
          </p:cNvCxnSpPr>
          <p:nvPr/>
        </p:nvCxnSpPr>
        <p:spPr>
          <a:xfrm flipV="1">
            <a:off x="5065273" y="3169343"/>
            <a:ext cx="581556" cy="174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rc 92">
            <a:extLst>
              <a:ext uri="{FF2B5EF4-FFF2-40B4-BE49-F238E27FC236}">
                <a16:creationId xmlns:a16="http://schemas.microsoft.com/office/drawing/2014/main" id="{11C39B13-AF0F-4D85-0A42-D36E190565A9}"/>
              </a:ext>
            </a:extLst>
          </p:cNvPr>
          <p:cNvCxnSpPr>
            <a:cxnSpLocks/>
            <a:stCxn id="39" idx="3"/>
            <a:endCxn id="10" idx="1"/>
          </p:cNvCxnSpPr>
          <p:nvPr/>
        </p:nvCxnSpPr>
        <p:spPr>
          <a:xfrm>
            <a:off x="5065273" y="4183710"/>
            <a:ext cx="581556" cy="122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rc 103">
            <a:extLst>
              <a:ext uri="{FF2B5EF4-FFF2-40B4-BE49-F238E27FC236}">
                <a16:creationId xmlns:a16="http://schemas.microsoft.com/office/drawing/2014/main" id="{75EC44AB-345E-BB08-11E8-983167CE29F9}"/>
              </a:ext>
            </a:extLst>
          </p:cNvPr>
          <p:cNvCxnSpPr>
            <a:cxnSpLocks/>
            <a:stCxn id="43" idx="3"/>
            <a:endCxn id="9" idx="1"/>
          </p:cNvCxnSpPr>
          <p:nvPr/>
        </p:nvCxnSpPr>
        <p:spPr>
          <a:xfrm flipV="1">
            <a:off x="5071623" y="5111388"/>
            <a:ext cx="575206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D6567F03-2664-A891-14A4-36CF5F3693DD}"/>
              </a:ext>
            </a:extLst>
          </p:cNvPr>
          <p:cNvSpPr txBox="1"/>
          <p:nvPr/>
        </p:nvSpPr>
        <p:spPr>
          <a:xfrm>
            <a:off x="6961962" y="1250499"/>
            <a:ext cx="1620000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err="1">
                <a:latin typeface="45 HelveticaNeue Light" pitchFamily="2" charset="0"/>
              </a:rPr>
              <a:t>Advocacy</a:t>
            </a:r>
            <a:endParaRPr lang="fr-FR" sz="2000">
              <a:latin typeface="45 HelveticaNeue Light" pitchFamily="2" charset="0"/>
            </a:endParaRPr>
          </a:p>
        </p:txBody>
      </p:sp>
      <p:cxnSp>
        <p:nvCxnSpPr>
          <p:cNvPr id="3" name="Connecteur en angle 2">
            <a:extLst>
              <a:ext uri="{FF2B5EF4-FFF2-40B4-BE49-F238E27FC236}">
                <a16:creationId xmlns:a16="http://schemas.microsoft.com/office/drawing/2014/main" id="{A3B5AC7D-33DE-119C-1BAA-B9C3EAEA779B}"/>
              </a:ext>
            </a:extLst>
          </p:cNvPr>
          <p:cNvCxnSpPr>
            <a:cxnSpLocks/>
            <a:stCxn id="20" idx="0"/>
            <a:endCxn id="2" idx="3"/>
          </p:cNvCxnSpPr>
          <p:nvPr/>
        </p:nvCxnSpPr>
        <p:spPr>
          <a:xfrm rot="16200000" flipV="1">
            <a:off x="8696933" y="1335584"/>
            <a:ext cx="2397311" cy="2627252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3B675E33-11D2-DFC4-FBB5-E8DA9AF9CD6A}"/>
              </a:ext>
            </a:extLst>
          </p:cNvPr>
          <p:cNvCxnSpPr>
            <a:cxnSpLocks/>
            <a:stCxn id="2" idx="1"/>
            <a:endCxn id="60" idx="3"/>
          </p:cNvCxnSpPr>
          <p:nvPr/>
        </p:nvCxnSpPr>
        <p:spPr>
          <a:xfrm rot="10800000">
            <a:off x="5085710" y="1001146"/>
            <a:ext cx="1876252" cy="44940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3BAC7659-6CF0-91FA-A5C5-4801A25EA85C}"/>
              </a:ext>
            </a:extLst>
          </p:cNvPr>
          <p:cNvCxnSpPr>
            <a:cxnSpLocks/>
            <a:stCxn id="2" idx="1"/>
            <a:endCxn id="61" idx="3"/>
          </p:cNvCxnSpPr>
          <p:nvPr/>
        </p:nvCxnSpPr>
        <p:spPr>
          <a:xfrm rot="10800000" flipV="1">
            <a:off x="1980128" y="1450554"/>
            <a:ext cx="4981835" cy="7868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>
            <a:extLst>
              <a:ext uri="{FF2B5EF4-FFF2-40B4-BE49-F238E27FC236}">
                <a16:creationId xmlns:a16="http://schemas.microsoft.com/office/drawing/2014/main" id="{F7AF102E-FE75-EF3C-0A6D-1D6717DDD977}"/>
              </a:ext>
            </a:extLst>
          </p:cNvPr>
          <p:cNvCxnSpPr>
            <a:cxnSpLocks/>
            <a:stCxn id="2" idx="1"/>
            <a:endCxn id="62" idx="3"/>
          </p:cNvCxnSpPr>
          <p:nvPr/>
        </p:nvCxnSpPr>
        <p:spPr>
          <a:xfrm rot="10800000" flipV="1">
            <a:off x="3569152" y="1450554"/>
            <a:ext cx="3392811" cy="169564"/>
          </a:xfrm>
          <a:prstGeom prst="bentConnector3">
            <a:avLst>
              <a:gd name="adj1" fmla="val 73754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81A0D2AA-E452-E475-6A42-5E831D17E999}"/>
              </a:ext>
            </a:extLst>
          </p:cNvPr>
          <p:cNvCxnSpPr>
            <a:cxnSpLocks/>
          </p:cNvCxnSpPr>
          <p:nvPr/>
        </p:nvCxnSpPr>
        <p:spPr>
          <a:xfrm rot="5400000">
            <a:off x="3279408" y="2018807"/>
            <a:ext cx="1651872" cy="6350"/>
          </a:xfrm>
          <a:prstGeom prst="curvedConnector3">
            <a:avLst>
              <a:gd name="adj1" fmla="val 50000"/>
            </a:avLst>
          </a:prstGeom>
          <a:ln w="88900">
            <a:solidFill>
              <a:srgbClr val="70AD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>
            <a:extLst>
              <a:ext uri="{FF2B5EF4-FFF2-40B4-BE49-F238E27FC236}">
                <a16:creationId xmlns:a16="http://schemas.microsoft.com/office/drawing/2014/main" id="{B17BF6D1-5084-5197-9C3B-C295D56A55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645850" y="2690495"/>
            <a:ext cx="2378636" cy="607794"/>
          </a:xfrm>
          <a:prstGeom prst="curvedConnector2">
            <a:avLst/>
          </a:prstGeom>
          <a:ln w="88900"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Flèche à angle droit 63">
            <a:extLst>
              <a:ext uri="{FF2B5EF4-FFF2-40B4-BE49-F238E27FC236}">
                <a16:creationId xmlns:a16="http://schemas.microsoft.com/office/drawing/2014/main" id="{AB48F6B1-2D86-7EB7-3E87-E17FACACDD22}"/>
              </a:ext>
            </a:extLst>
          </p:cNvPr>
          <p:cNvSpPr/>
          <p:nvPr/>
        </p:nvSpPr>
        <p:spPr>
          <a:xfrm rot="10800000" flipH="1">
            <a:off x="6305566" y="335275"/>
            <a:ext cx="5716691" cy="3454070"/>
          </a:xfrm>
          <a:prstGeom prst="bentUpArrow">
            <a:avLst>
              <a:gd name="adj1" fmla="val 21369"/>
              <a:gd name="adj2" fmla="val 25000"/>
              <a:gd name="adj3" fmla="val 25000"/>
            </a:avLst>
          </a:prstGeom>
          <a:solidFill>
            <a:srgbClr val="085C5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E9F1D35F-97A4-5CF8-D6D5-8701F713C057}"/>
              </a:ext>
            </a:extLst>
          </p:cNvPr>
          <p:cNvSpPr txBox="1"/>
          <p:nvPr/>
        </p:nvSpPr>
        <p:spPr>
          <a:xfrm>
            <a:off x="7276675" y="419175"/>
            <a:ext cx="3882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Action </a:t>
            </a:r>
            <a:r>
              <a:rPr lang="fr-FR" sz="2800" b="1" dirty="0" err="1">
                <a:solidFill>
                  <a:schemeClr val="bg1"/>
                </a:solidFill>
              </a:rPr>
              <a:t>driven</a:t>
            </a:r>
            <a:r>
              <a:rPr lang="fr-FR" sz="2800" b="1" dirty="0">
                <a:solidFill>
                  <a:schemeClr val="bg1"/>
                </a:solidFill>
              </a:rPr>
              <a:t> </a:t>
            </a:r>
            <a:r>
              <a:rPr lang="fr-FR" sz="2800" b="1" dirty="0" err="1">
                <a:solidFill>
                  <a:schemeClr val="bg1"/>
                </a:solidFill>
              </a:rPr>
              <a:t>calculation</a:t>
            </a:r>
            <a:endParaRPr lang="fr-FR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58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6C148-D267-C39B-6454-3FBFA2660B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6306DD1-4FAB-EB28-40DD-A76229B151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… </a:t>
            </a:r>
            <a:r>
              <a:rPr lang="fr-FR" b="1" dirty="0" err="1"/>
              <a:t>some</a:t>
            </a:r>
            <a:r>
              <a:rPr lang="fr-FR" b="1" dirty="0"/>
              <a:t> of </a:t>
            </a:r>
            <a:r>
              <a:rPr lang="fr-FR" b="1" dirty="0" err="1"/>
              <a:t>these</a:t>
            </a:r>
            <a:r>
              <a:rPr lang="fr-FR" b="1" dirty="0"/>
              <a:t> actions are </a:t>
            </a:r>
            <a:r>
              <a:rPr lang="fr-FR" b="1" dirty="0" err="1"/>
              <a:t>policy-influenced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035D1A7-A99F-34C2-4598-D62688FB89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3142" b="3640"/>
          <a:stretch>
            <a:fillRect/>
          </a:stretch>
        </p:blipFill>
        <p:spPr bwMode="auto">
          <a:xfrm>
            <a:off x="808338" y="1312387"/>
            <a:ext cx="10575324" cy="554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2A7FEC4-F672-5AFF-5ED3-C773164C20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1379"/>
            <a:ext cx="11951048" cy="926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C55506-698F-354E-313B-4FC208CC11D0}"/>
              </a:ext>
            </a:extLst>
          </p:cNvPr>
          <p:cNvSpPr/>
          <p:nvPr/>
        </p:nvSpPr>
        <p:spPr>
          <a:xfrm>
            <a:off x="628650" y="1312387"/>
            <a:ext cx="2557463" cy="268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46D784-1614-312B-9E4F-9A5A9ABA6A66}"/>
              </a:ext>
            </a:extLst>
          </p:cNvPr>
          <p:cNvSpPr/>
          <p:nvPr/>
        </p:nvSpPr>
        <p:spPr>
          <a:xfrm>
            <a:off x="3186113" y="2660995"/>
            <a:ext cx="2557463" cy="1223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157349-A4ED-9047-C638-9A2584967BF2}"/>
              </a:ext>
            </a:extLst>
          </p:cNvPr>
          <p:cNvSpPr/>
          <p:nvPr/>
        </p:nvSpPr>
        <p:spPr>
          <a:xfrm>
            <a:off x="8884637" y="2163313"/>
            <a:ext cx="2557463" cy="2688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58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386FB-1AB6-1C9C-3941-46E4553D4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F4A62C-25C7-9C8B-EF82-A2F8AFA2BD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b="1" dirty="0"/>
              <a:t>… but </a:t>
            </a:r>
            <a:r>
              <a:rPr lang="fr-FR" b="1" dirty="0" err="1"/>
              <a:t>most</a:t>
            </a:r>
            <a:r>
              <a:rPr lang="fr-FR" b="1" dirty="0"/>
              <a:t> are </a:t>
            </a:r>
            <a:r>
              <a:rPr lang="fr-FR" b="1" dirty="0" err="1"/>
              <a:t>ready</a:t>
            </a:r>
            <a:r>
              <a:rPr lang="fr-FR" b="1" dirty="0"/>
              <a:t> to </a:t>
            </a:r>
            <a:r>
              <a:rPr lang="fr-FR" b="1" dirty="0" err="1"/>
              <a:t>deploy</a:t>
            </a:r>
            <a:r>
              <a:rPr lang="fr-FR" b="1" dirty="0"/>
              <a:t>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EA4F92-7B38-13A0-F918-44AC3B04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t="3142" b="3640"/>
          <a:stretch>
            <a:fillRect/>
          </a:stretch>
        </p:blipFill>
        <p:spPr bwMode="auto">
          <a:xfrm>
            <a:off x="840310" y="1269758"/>
            <a:ext cx="10575324" cy="5545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D50156-FAE8-0118-A30B-CE933B345B0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931379"/>
            <a:ext cx="11951048" cy="9266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376D00-39F1-79D6-57A8-6EBA2066B687}"/>
              </a:ext>
            </a:extLst>
          </p:cNvPr>
          <p:cNvSpPr/>
          <p:nvPr/>
        </p:nvSpPr>
        <p:spPr>
          <a:xfrm>
            <a:off x="808338" y="2857501"/>
            <a:ext cx="2377775" cy="44363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E43368-9107-AF44-01F5-A337820C821A}"/>
              </a:ext>
            </a:extLst>
          </p:cNvPr>
          <p:cNvSpPr/>
          <p:nvPr/>
        </p:nvSpPr>
        <p:spPr>
          <a:xfrm>
            <a:off x="3186113" y="3896797"/>
            <a:ext cx="2532762" cy="581145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099B45-411D-B088-C5EF-E4D1C668D9D1}"/>
              </a:ext>
            </a:extLst>
          </p:cNvPr>
          <p:cNvSpPr/>
          <p:nvPr/>
        </p:nvSpPr>
        <p:spPr>
          <a:xfrm>
            <a:off x="8849376" y="2876874"/>
            <a:ext cx="2564148" cy="44363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155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8D4D2FDF-EE18-D674-F964-0E9552205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76" y="654737"/>
            <a:ext cx="6411569" cy="634980"/>
          </a:xfrm>
        </p:spPr>
        <p:txBody>
          <a:bodyPr/>
          <a:lstStyle/>
          <a:p>
            <a:r>
              <a:rPr lang="fr-FR" err="1"/>
              <a:t>Examples</a:t>
            </a:r>
            <a:r>
              <a:rPr lang="fr-FR"/>
              <a:t> of business </a:t>
            </a:r>
            <a:r>
              <a:rPr lang="fr-FR" err="1"/>
              <a:t>already</a:t>
            </a:r>
            <a:r>
              <a:rPr lang="fr-FR"/>
              <a:t> acting</a:t>
            </a:r>
          </a:p>
        </p:txBody>
      </p:sp>
      <p:pic>
        <p:nvPicPr>
          <p:cNvPr id="1026" name="Picture 2" descr="Maison Dandoy (@MaisonDandoy) • Facebook">
            <a:extLst>
              <a:ext uri="{FF2B5EF4-FFF2-40B4-BE49-F238E27FC236}">
                <a16:creationId xmlns:a16="http://schemas.microsoft.com/office/drawing/2014/main" id="{70D3DEA9-9C77-05B0-FEE1-80D8DAD80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6"/>
              </a:clrFrom>
              <a:clrTo>
                <a:srgbClr val="F9F9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4094" y="1357482"/>
            <a:ext cx="2055823" cy="145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ue Price | Amsterdam">
            <a:extLst>
              <a:ext uri="{FF2B5EF4-FFF2-40B4-BE49-F238E27FC236}">
                <a16:creationId xmlns:a16="http://schemas.microsoft.com/office/drawing/2014/main" id="{52E6663E-19C2-81B3-430E-52E7D19F6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049" y="5507533"/>
            <a:ext cx="1008482" cy="86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Bister | Namur">
            <a:extLst>
              <a:ext uri="{FF2B5EF4-FFF2-40B4-BE49-F238E27FC236}">
                <a16:creationId xmlns:a16="http://schemas.microsoft.com/office/drawing/2014/main" id="{BAB885C7-2431-F0C8-0CAF-CD6BC49E9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9378" y="2617904"/>
            <a:ext cx="1325313" cy="132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Ecotone (entreprise) — Wikipédia">
            <a:extLst>
              <a:ext uri="{FF2B5EF4-FFF2-40B4-BE49-F238E27FC236}">
                <a16:creationId xmlns:a16="http://schemas.microsoft.com/office/drawing/2014/main" id="{290AEA05-1A85-5A78-0A3A-2712F10DF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047" y="2752558"/>
            <a:ext cx="1752750" cy="100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Wakuli | Watergang">
            <a:extLst>
              <a:ext uri="{FF2B5EF4-FFF2-40B4-BE49-F238E27FC236}">
                <a16:creationId xmlns:a16="http://schemas.microsoft.com/office/drawing/2014/main" id="{7B06487A-210C-6DE0-B413-E965BD3A8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72" y="3878276"/>
            <a:ext cx="1030011" cy="10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Video media — This Side Up">
            <a:extLst>
              <a:ext uri="{FF2B5EF4-FFF2-40B4-BE49-F238E27FC236}">
                <a16:creationId xmlns:a16="http://schemas.microsoft.com/office/drawing/2014/main" id="{E61F6967-B889-962C-5ABE-AB5EFB049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3731" y="1472528"/>
            <a:ext cx="1221570" cy="120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UNICA GROUP, S.C.A - SOLTECSIS">
            <a:extLst>
              <a:ext uri="{FF2B5EF4-FFF2-40B4-BE49-F238E27FC236}">
                <a16:creationId xmlns:a16="http://schemas.microsoft.com/office/drawing/2014/main" id="{1CEBD888-664F-2419-5F0D-9081DD45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320" y="4110601"/>
            <a:ext cx="1911897" cy="9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ECE8B2D3-0D48-A09D-FBA2-8E3E64753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887" y="2642965"/>
            <a:ext cx="1156356" cy="116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 descr="Qui sommes nous ? Coopérative Biovivéo : 3 magasins Biocoop 100% bio">
            <a:extLst>
              <a:ext uri="{FF2B5EF4-FFF2-40B4-BE49-F238E27FC236}">
                <a16:creationId xmlns:a16="http://schemas.microsoft.com/office/drawing/2014/main" id="{217D5079-A906-9A95-E2FE-504ACBBC8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187" y="4013395"/>
            <a:ext cx="2536390" cy="9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75F675E0-CA7D-FC49-1CF4-0970C016E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0" y="5271404"/>
            <a:ext cx="1145507" cy="58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rtner">
            <a:extLst>
              <a:ext uri="{FF2B5EF4-FFF2-40B4-BE49-F238E27FC236}">
                <a16:creationId xmlns:a16="http://schemas.microsoft.com/office/drawing/2014/main" id="{34B0574C-58F7-B1FB-057D-8618A3DD8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2740" y="5244568"/>
            <a:ext cx="1962091" cy="69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Moyee Coffee (@moyeecoffee) • Facebook">
            <a:extLst>
              <a:ext uri="{FF2B5EF4-FFF2-40B4-BE49-F238E27FC236}">
                <a16:creationId xmlns:a16="http://schemas.microsoft.com/office/drawing/2014/main" id="{BCA99AAF-6281-DDDB-5EC8-FD6140AA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0485" y="1521828"/>
            <a:ext cx="991854" cy="9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Le nouveau logo Danone incarne une dynamique positive">
            <a:extLst>
              <a:ext uri="{FF2B5EF4-FFF2-40B4-BE49-F238E27FC236}">
                <a16:creationId xmlns:a16="http://schemas.microsoft.com/office/drawing/2014/main" id="{E90989C1-934B-C441-EECC-7D367FC14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6247" y="1350467"/>
            <a:ext cx="2209505" cy="9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Start de dag met Arla skyr | Arla">
            <a:extLst>
              <a:ext uri="{FF2B5EF4-FFF2-40B4-BE49-F238E27FC236}">
                <a16:creationId xmlns:a16="http://schemas.microsoft.com/office/drawing/2014/main" id="{30F6191D-8F0D-FF52-46AD-E9B46C7F0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25398"/>
            <a:ext cx="1277046" cy="85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79071EB-2F51-6905-433F-7C67DC29FB4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2105" y="354049"/>
            <a:ext cx="5259895" cy="49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834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B9A7EC8-44D2-495E-3167-5EB37A24B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95512" y="1290569"/>
            <a:ext cx="9297927" cy="1150279"/>
          </a:xfrm>
        </p:spPr>
        <p:txBody>
          <a:bodyPr/>
          <a:lstStyle/>
          <a:p>
            <a:pPr algn="ctr"/>
            <a:r>
              <a:rPr lang="fr-FR" b="1" dirty="0" err="1"/>
              <a:t>We</a:t>
            </a:r>
            <a:r>
              <a:rPr lang="fr-FR" b="1" dirty="0"/>
              <a:t> can </a:t>
            </a:r>
            <a:r>
              <a:rPr lang="fr-FR" b="1" dirty="0" err="1"/>
              <a:t>act</a:t>
            </a:r>
            <a:r>
              <a:rPr lang="fr-FR" b="1" dirty="0"/>
              <a:t> </a:t>
            </a:r>
            <a:r>
              <a:rPr lang="fr-FR" b="1" dirty="0" err="1"/>
              <a:t>now</a:t>
            </a:r>
            <a:r>
              <a:rPr lang="fr-FR" b="1" dirty="0"/>
              <a:t>, in </a:t>
            </a:r>
            <a:r>
              <a:rPr lang="fr-FR" b="1" dirty="0" err="1"/>
              <a:t>parallel</a:t>
            </a:r>
            <a:r>
              <a:rPr lang="fr-FR" b="1" dirty="0"/>
              <a:t> to </a:t>
            </a:r>
            <a:r>
              <a:rPr lang="fr-FR" b="1" dirty="0" err="1"/>
              <a:t>methodological</a:t>
            </a:r>
            <a:r>
              <a:rPr lang="fr-FR" b="1" dirty="0"/>
              <a:t> clarifications and </a:t>
            </a:r>
            <a:r>
              <a:rPr lang="fr-FR" b="1" dirty="0" err="1"/>
              <a:t>policy</a:t>
            </a:r>
            <a:r>
              <a:rPr lang="fr-FR" b="1" dirty="0"/>
              <a:t> </a:t>
            </a:r>
            <a:r>
              <a:rPr lang="fr-FR" b="1" dirty="0" err="1"/>
              <a:t>alignment</a:t>
            </a:r>
            <a:endParaRPr lang="fr-FR" b="1" dirty="0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0E8BE7C6-EDEA-A45D-0F93-2A56A9427EA5}"/>
              </a:ext>
            </a:extLst>
          </p:cNvPr>
          <p:cNvSpPr txBox="1">
            <a:spLocks/>
          </p:cNvSpPr>
          <p:nvPr/>
        </p:nvSpPr>
        <p:spPr>
          <a:xfrm>
            <a:off x="2085735" y="2853860"/>
            <a:ext cx="8020530" cy="115027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kern="1200">
                <a:solidFill>
                  <a:srgbClr val="085C5D"/>
                </a:solidFill>
                <a:latin typeface="75 HelveticaNeue 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>
                <a:solidFill>
                  <a:srgbClr val="D47C41"/>
                </a:solidFill>
              </a:rPr>
              <a:t>This radical objective </a:t>
            </a:r>
          </a:p>
          <a:p>
            <a:pPr algn="ctr"/>
            <a:r>
              <a:rPr lang="fr-FR" i="1" dirty="0">
                <a:solidFill>
                  <a:srgbClr val="D47C41"/>
                </a:solidFill>
              </a:rPr>
              <a:t>[</a:t>
            </a:r>
            <a:r>
              <a:rPr lang="fr-FR" i="1" dirty="0" err="1">
                <a:solidFill>
                  <a:srgbClr val="D47C41"/>
                </a:solidFill>
              </a:rPr>
              <a:t>suppressing</a:t>
            </a:r>
            <a:r>
              <a:rPr lang="fr-FR" i="1" dirty="0">
                <a:solidFill>
                  <a:srgbClr val="D47C41"/>
                </a:solidFill>
              </a:rPr>
              <a:t> </a:t>
            </a:r>
            <a:r>
              <a:rPr lang="fr-FR" i="1" dirty="0" err="1">
                <a:solidFill>
                  <a:srgbClr val="D47C41"/>
                </a:solidFill>
              </a:rPr>
              <a:t>externalities</a:t>
            </a:r>
            <a:r>
              <a:rPr lang="fr-FR" i="1" dirty="0">
                <a:solidFill>
                  <a:srgbClr val="D47C41"/>
                </a:solidFill>
              </a:rPr>
              <a:t>] </a:t>
            </a:r>
          </a:p>
          <a:p>
            <a:pPr algn="ctr"/>
            <a:r>
              <a:rPr lang="fr-FR" b="1" dirty="0" err="1">
                <a:solidFill>
                  <a:srgbClr val="D47C41"/>
                </a:solidFill>
              </a:rPr>
              <a:t>remains</a:t>
            </a:r>
            <a:r>
              <a:rPr lang="fr-FR" b="1" dirty="0">
                <a:solidFill>
                  <a:srgbClr val="D47C41"/>
                </a:solidFill>
              </a:rPr>
              <a:t> urgent</a:t>
            </a:r>
          </a:p>
        </p:txBody>
      </p:sp>
    </p:spTree>
    <p:extLst>
      <p:ext uri="{BB962C8B-B14F-4D97-AF65-F5344CB8AC3E}">
        <p14:creationId xmlns:p14="http://schemas.microsoft.com/office/powerpoint/2010/main" val="505777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31718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4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108CD-B5FE-F4C4-F672-7A33D5D39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vers le haut 12">
            <a:extLst>
              <a:ext uri="{FF2B5EF4-FFF2-40B4-BE49-F238E27FC236}">
                <a16:creationId xmlns:a16="http://schemas.microsoft.com/office/drawing/2014/main" id="{F0F032C8-56A0-A10C-8D1D-638B386DE29F}"/>
              </a:ext>
            </a:extLst>
          </p:cNvPr>
          <p:cNvSpPr/>
          <p:nvPr/>
        </p:nvSpPr>
        <p:spPr>
          <a:xfrm>
            <a:off x="838200" y="1464019"/>
            <a:ext cx="1374422" cy="396117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C8E92D09-4502-33DC-8CE3-97F5CE7C2C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/>
              <a:t>Sources of these externalities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AB2D378-FBA7-7D11-9419-7FE6ACF9D98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966180"/>
            <a:ext cx="6042716" cy="33147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err="1"/>
              <a:t>Different</a:t>
            </a:r>
            <a:r>
              <a:rPr lang="fr-FR" sz="2800" b="1"/>
              <a:t> stages </a:t>
            </a:r>
            <a:r>
              <a:rPr lang="fr-FR" sz="2800"/>
              <a:t>of the value </a:t>
            </a:r>
            <a:r>
              <a:rPr lang="fr-FR" sz="2800" err="1"/>
              <a:t>chain</a:t>
            </a:r>
            <a:r>
              <a:rPr lang="fr-FR" sz="2800"/>
              <a:t> </a:t>
            </a:r>
            <a:r>
              <a:rPr lang="fr-FR" sz="2800" err="1"/>
              <a:t>contribute</a:t>
            </a:r>
            <a:r>
              <a:rPr lang="fr-FR" sz="2800"/>
              <a:t> to </a:t>
            </a:r>
            <a:r>
              <a:rPr lang="fr-FR" sz="2800" err="1"/>
              <a:t>these</a:t>
            </a:r>
            <a:r>
              <a:rPr lang="fr-FR" sz="2800"/>
              <a:t> </a:t>
            </a:r>
            <a:r>
              <a:rPr lang="fr-FR" sz="2800" err="1"/>
              <a:t>externalities</a:t>
            </a: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/>
              <a:t>Causal </a:t>
            </a:r>
            <a:r>
              <a:rPr lang="fr-FR" sz="2800" b="1" err="1"/>
              <a:t>chains</a:t>
            </a:r>
            <a:r>
              <a:rPr lang="fr-FR" sz="2800" b="1"/>
              <a:t> </a:t>
            </a:r>
            <a:r>
              <a:rPr lang="fr-FR" sz="2800"/>
              <a:t>are </a:t>
            </a:r>
            <a:r>
              <a:rPr lang="fr-FR" sz="2800" err="1"/>
              <a:t>sometimes</a:t>
            </a:r>
            <a:r>
              <a:rPr lang="fr-FR" sz="2800"/>
              <a:t> </a:t>
            </a:r>
            <a:r>
              <a:rPr lang="fr-FR" sz="2800" err="1"/>
              <a:t>difficult</a:t>
            </a:r>
            <a:r>
              <a:rPr lang="fr-FR" sz="2800"/>
              <a:t> to </a:t>
            </a:r>
            <a:r>
              <a:rPr lang="fr-FR" sz="2800" err="1"/>
              <a:t>reconstruct</a:t>
            </a: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At </a:t>
            </a:r>
            <a:r>
              <a:rPr lang="fr-FR" sz="2800" err="1"/>
              <a:t>each</a:t>
            </a:r>
            <a:r>
              <a:rPr lang="fr-FR" sz="2800"/>
              <a:t> </a:t>
            </a:r>
            <a:r>
              <a:rPr lang="fr-FR" sz="2800" err="1"/>
              <a:t>level</a:t>
            </a:r>
            <a:r>
              <a:rPr lang="fr-FR" sz="2800"/>
              <a:t>, a </a:t>
            </a:r>
            <a:r>
              <a:rPr lang="fr-FR" sz="2800" b="1" err="1"/>
              <a:t>diversity</a:t>
            </a:r>
            <a:r>
              <a:rPr lang="fr-FR" sz="2800"/>
              <a:t> of production and </a:t>
            </a:r>
            <a:r>
              <a:rPr lang="fr-FR" sz="2800" err="1"/>
              <a:t>consumption</a:t>
            </a:r>
            <a:r>
              <a:rPr lang="fr-FR" sz="2800"/>
              <a:t> modes </a:t>
            </a:r>
            <a:r>
              <a:rPr lang="fr-FR" sz="2800" err="1"/>
              <a:t>contributes</a:t>
            </a:r>
            <a:r>
              <a:rPr lang="fr-FR" sz="2800"/>
              <a:t> </a:t>
            </a:r>
            <a:r>
              <a:rPr lang="fr-FR" sz="2800" err="1"/>
              <a:t>differently</a:t>
            </a:r>
            <a:r>
              <a:rPr lang="fr-FR" sz="2800"/>
              <a:t> to total </a:t>
            </a:r>
            <a:r>
              <a:rPr lang="fr-FR" sz="2800" err="1"/>
              <a:t>externalities</a:t>
            </a:r>
            <a:r>
              <a:rPr lang="fr-FR" sz="280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2010F8-1165-734A-7FF9-29D246C9781E}"/>
              </a:ext>
            </a:extLst>
          </p:cNvPr>
          <p:cNvSpPr/>
          <p:nvPr/>
        </p:nvSpPr>
        <p:spPr>
          <a:xfrm>
            <a:off x="3815642" y="2027935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Health impacts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E7D68A-BDD6-50CE-653E-D51E60C08A66}"/>
              </a:ext>
            </a:extLst>
          </p:cNvPr>
          <p:cNvSpPr/>
          <p:nvPr/>
        </p:nvSpPr>
        <p:spPr>
          <a:xfrm>
            <a:off x="3815642" y="3014132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Environmental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83F1C-DA73-9099-FB47-6E2DC2FA4CA8}"/>
              </a:ext>
            </a:extLst>
          </p:cNvPr>
          <p:cNvSpPr/>
          <p:nvPr/>
        </p:nvSpPr>
        <p:spPr>
          <a:xfrm>
            <a:off x="3815642" y="4000329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Social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DC39D4-9994-ACB0-DEA8-DB548C5C410B}"/>
              </a:ext>
            </a:extLst>
          </p:cNvPr>
          <p:cNvSpPr/>
          <p:nvPr/>
        </p:nvSpPr>
        <p:spPr>
          <a:xfrm>
            <a:off x="3815642" y="4986525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Economic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A3CE5D-755F-7332-4330-E3EFBA7475E9}"/>
              </a:ext>
            </a:extLst>
          </p:cNvPr>
          <p:cNvSpPr/>
          <p:nvPr/>
        </p:nvSpPr>
        <p:spPr>
          <a:xfrm>
            <a:off x="620681" y="4592742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Production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7C5A82-E69B-84E2-D256-64D1F7A0AF3A}"/>
              </a:ext>
            </a:extLst>
          </p:cNvPr>
          <p:cNvSpPr/>
          <p:nvPr/>
        </p:nvSpPr>
        <p:spPr>
          <a:xfrm>
            <a:off x="566420" y="3444608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Value </a:t>
            </a:r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chains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6DD29-C915-3995-600A-A902FA239211}"/>
              </a:ext>
            </a:extLst>
          </p:cNvPr>
          <p:cNvSpPr/>
          <p:nvPr/>
        </p:nvSpPr>
        <p:spPr>
          <a:xfrm>
            <a:off x="566420" y="2281684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Consumption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2572CB7D-934A-7ABA-262F-8E78EC433455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2564762" y="2363780"/>
            <a:ext cx="1250880" cy="21233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id="{7756E0BE-48C3-7AD5-A3E1-864910BC2ADC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2564762" y="2363780"/>
            <a:ext cx="1250880" cy="137525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89FE93CA-20A2-3460-8AC7-9DBE6258EC90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2564762" y="3349977"/>
            <a:ext cx="1250880" cy="38906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8DE8BD38-695E-C787-4899-6F3AF6C80B8D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2564762" y="2576113"/>
            <a:ext cx="1250880" cy="77386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7CE7A48D-AD46-7651-E603-37A9650A29D7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2564762" y="3739037"/>
            <a:ext cx="1250880" cy="597137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rc 32">
            <a:extLst>
              <a:ext uri="{FF2B5EF4-FFF2-40B4-BE49-F238E27FC236}">
                <a16:creationId xmlns:a16="http://schemas.microsoft.com/office/drawing/2014/main" id="{3E0FB961-BB47-010B-85C0-344FA1B7D001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2564762" y="3739037"/>
            <a:ext cx="1250880" cy="158333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>
            <a:extLst>
              <a:ext uri="{FF2B5EF4-FFF2-40B4-BE49-F238E27FC236}">
                <a16:creationId xmlns:a16="http://schemas.microsoft.com/office/drawing/2014/main" id="{2A685F70-24FF-AB2C-E9A1-ED1FE7BB0D1D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2619023" y="4887171"/>
            <a:ext cx="1196619" cy="43519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>
            <a:extLst>
              <a:ext uri="{FF2B5EF4-FFF2-40B4-BE49-F238E27FC236}">
                <a16:creationId xmlns:a16="http://schemas.microsoft.com/office/drawing/2014/main" id="{6EF32CF1-9913-C84F-858B-AAEC0CC1A602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2619023" y="3349977"/>
            <a:ext cx="1196619" cy="153719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58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D39CD-2126-5C1C-3E71-C1D48C77B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vers le haut 12">
            <a:extLst>
              <a:ext uri="{FF2B5EF4-FFF2-40B4-BE49-F238E27FC236}">
                <a16:creationId xmlns:a16="http://schemas.microsoft.com/office/drawing/2014/main" id="{F99BF335-165A-E641-9B2F-D1D6D17D00A4}"/>
              </a:ext>
            </a:extLst>
          </p:cNvPr>
          <p:cNvSpPr/>
          <p:nvPr/>
        </p:nvSpPr>
        <p:spPr>
          <a:xfrm>
            <a:off x="838200" y="1464019"/>
            <a:ext cx="1374422" cy="396117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577737A-ACBF-C4E0-1C7B-ABD46FCE6A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/>
              <a:t>Sources of these externalities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380C4663-9B5C-763F-8F88-D5A910D7DB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1966180"/>
            <a:ext cx="6042716" cy="33147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err="1"/>
              <a:t>Different</a:t>
            </a:r>
            <a:r>
              <a:rPr lang="fr-FR" sz="2800" b="1"/>
              <a:t> stages </a:t>
            </a:r>
            <a:r>
              <a:rPr lang="fr-FR" sz="2800"/>
              <a:t>of the value </a:t>
            </a:r>
            <a:r>
              <a:rPr lang="fr-FR" sz="2800" err="1"/>
              <a:t>chain</a:t>
            </a:r>
            <a:r>
              <a:rPr lang="fr-FR" sz="2800"/>
              <a:t> </a:t>
            </a:r>
            <a:r>
              <a:rPr lang="fr-FR" sz="2800" err="1"/>
              <a:t>contribute</a:t>
            </a:r>
            <a:r>
              <a:rPr lang="fr-FR" sz="2800"/>
              <a:t> to </a:t>
            </a:r>
            <a:r>
              <a:rPr lang="fr-FR" sz="2800" err="1"/>
              <a:t>these</a:t>
            </a:r>
            <a:r>
              <a:rPr lang="fr-FR" sz="2800"/>
              <a:t> </a:t>
            </a:r>
            <a:r>
              <a:rPr lang="fr-FR" sz="2800" err="1"/>
              <a:t>externalities</a:t>
            </a: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/>
              <a:t>Causal </a:t>
            </a:r>
            <a:r>
              <a:rPr lang="fr-FR" sz="2800" b="1" err="1"/>
              <a:t>chains</a:t>
            </a:r>
            <a:r>
              <a:rPr lang="fr-FR" sz="2800" b="1"/>
              <a:t> </a:t>
            </a:r>
            <a:r>
              <a:rPr lang="fr-FR" sz="2800"/>
              <a:t>are </a:t>
            </a:r>
            <a:r>
              <a:rPr lang="fr-FR" sz="2800" err="1"/>
              <a:t>sometimes</a:t>
            </a:r>
            <a:r>
              <a:rPr lang="fr-FR" sz="2800"/>
              <a:t> </a:t>
            </a:r>
            <a:r>
              <a:rPr lang="fr-FR" sz="2800" err="1"/>
              <a:t>difficult</a:t>
            </a:r>
            <a:r>
              <a:rPr lang="fr-FR" sz="2800"/>
              <a:t> to </a:t>
            </a:r>
            <a:r>
              <a:rPr lang="fr-FR" sz="2800" err="1"/>
              <a:t>reconstruct</a:t>
            </a:r>
            <a:endParaRPr lang="fr-FR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/>
              <a:t>At </a:t>
            </a:r>
            <a:r>
              <a:rPr lang="fr-FR" sz="2800" err="1"/>
              <a:t>each</a:t>
            </a:r>
            <a:r>
              <a:rPr lang="fr-FR" sz="2800"/>
              <a:t> </a:t>
            </a:r>
            <a:r>
              <a:rPr lang="fr-FR" sz="2800" err="1"/>
              <a:t>level</a:t>
            </a:r>
            <a:r>
              <a:rPr lang="fr-FR" sz="2800"/>
              <a:t>, a </a:t>
            </a:r>
            <a:r>
              <a:rPr lang="fr-FR" sz="2800" b="1" err="1"/>
              <a:t>diversity</a:t>
            </a:r>
            <a:r>
              <a:rPr lang="fr-FR" sz="2800"/>
              <a:t> of production and </a:t>
            </a:r>
            <a:r>
              <a:rPr lang="fr-FR" sz="2800" err="1"/>
              <a:t>consumption</a:t>
            </a:r>
            <a:r>
              <a:rPr lang="fr-FR" sz="2800"/>
              <a:t> modes </a:t>
            </a:r>
            <a:r>
              <a:rPr lang="fr-FR" sz="2800" err="1"/>
              <a:t>contributes</a:t>
            </a:r>
            <a:r>
              <a:rPr lang="fr-FR" sz="2800"/>
              <a:t> </a:t>
            </a:r>
            <a:r>
              <a:rPr lang="fr-FR" sz="2800" err="1"/>
              <a:t>differently</a:t>
            </a:r>
            <a:r>
              <a:rPr lang="fr-FR" sz="2800"/>
              <a:t> to total </a:t>
            </a:r>
            <a:r>
              <a:rPr lang="fr-FR" sz="2800" err="1"/>
              <a:t>externalities</a:t>
            </a:r>
            <a:r>
              <a:rPr lang="fr-FR" sz="280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8434D9-0486-A77D-836D-919D47CCA796}"/>
              </a:ext>
            </a:extLst>
          </p:cNvPr>
          <p:cNvSpPr/>
          <p:nvPr/>
        </p:nvSpPr>
        <p:spPr>
          <a:xfrm>
            <a:off x="3815642" y="2027935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Health impacts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599014-2CE1-6811-61F1-EF36A0F6FBF9}"/>
              </a:ext>
            </a:extLst>
          </p:cNvPr>
          <p:cNvSpPr/>
          <p:nvPr/>
        </p:nvSpPr>
        <p:spPr>
          <a:xfrm>
            <a:off x="3815642" y="3014132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Environmental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7E1D1-2C69-98F4-6A24-1D118B518336}"/>
              </a:ext>
            </a:extLst>
          </p:cNvPr>
          <p:cNvSpPr/>
          <p:nvPr/>
        </p:nvSpPr>
        <p:spPr>
          <a:xfrm>
            <a:off x="3815642" y="4000329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Social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41867A-D638-8D49-9EB1-E38B97F3A16F}"/>
              </a:ext>
            </a:extLst>
          </p:cNvPr>
          <p:cNvSpPr/>
          <p:nvPr/>
        </p:nvSpPr>
        <p:spPr>
          <a:xfrm>
            <a:off x="3815642" y="4986525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Economic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6E580B-AC74-83BD-D6C0-3DFAEB734280}"/>
              </a:ext>
            </a:extLst>
          </p:cNvPr>
          <p:cNvSpPr/>
          <p:nvPr/>
        </p:nvSpPr>
        <p:spPr>
          <a:xfrm>
            <a:off x="620681" y="4592742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Production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56147-41B9-B0C7-4547-09C5E696C27A}"/>
              </a:ext>
            </a:extLst>
          </p:cNvPr>
          <p:cNvSpPr/>
          <p:nvPr/>
        </p:nvSpPr>
        <p:spPr>
          <a:xfrm>
            <a:off x="566420" y="3444608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Value </a:t>
            </a:r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chains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4F6D51-E829-627C-C135-470FFF95545F}"/>
              </a:ext>
            </a:extLst>
          </p:cNvPr>
          <p:cNvSpPr/>
          <p:nvPr/>
        </p:nvSpPr>
        <p:spPr>
          <a:xfrm>
            <a:off x="566420" y="2281684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Consumption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0C46ED47-6147-1CDC-3662-2D257F60FE16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2564762" y="2363780"/>
            <a:ext cx="1250880" cy="21233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id="{09E195D0-597F-2672-E9BE-347416927F6D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2564762" y="2363780"/>
            <a:ext cx="1250880" cy="137525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9D7A5C05-003F-FF6B-996B-47C124FFF821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2564762" y="3349977"/>
            <a:ext cx="1250880" cy="38906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C8A4AFCC-A630-F440-56FE-40B5CA4518B7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2564762" y="2576113"/>
            <a:ext cx="1250880" cy="77386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7362B168-213A-C21D-9659-EC370D6DA7C6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2564762" y="3739037"/>
            <a:ext cx="1250880" cy="597137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rc 32">
            <a:extLst>
              <a:ext uri="{FF2B5EF4-FFF2-40B4-BE49-F238E27FC236}">
                <a16:creationId xmlns:a16="http://schemas.microsoft.com/office/drawing/2014/main" id="{DE1F0BF2-4C95-2DBD-69B5-5164DC5BD18C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2564762" y="3739037"/>
            <a:ext cx="1250880" cy="158333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>
            <a:extLst>
              <a:ext uri="{FF2B5EF4-FFF2-40B4-BE49-F238E27FC236}">
                <a16:creationId xmlns:a16="http://schemas.microsoft.com/office/drawing/2014/main" id="{AD188AF9-E57D-8792-F925-E63ABEC79FD4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2619023" y="4887171"/>
            <a:ext cx="1196619" cy="43519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>
            <a:extLst>
              <a:ext uri="{FF2B5EF4-FFF2-40B4-BE49-F238E27FC236}">
                <a16:creationId xmlns:a16="http://schemas.microsoft.com/office/drawing/2014/main" id="{B4A2EE64-26CA-13EB-44A3-31A83EC8F488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2619023" y="3349977"/>
            <a:ext cx="1196619" cy="153719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4D6737-6A26-6DCF-54CD-74109ABBEA87}"/>
              </a:ext>
            </a:extLst>
          </p:cNvPr>
          <p:cNvSpPr txBox="1">
            <a:spLocks/>
          </p:cNvSpPr>
          <p:nvPr/>
        </p:nvSpPr>
        <p:spPr>
          <a:xfrm>
            <a:off x="724127" y="3382493"/>
            <a:ext cx="5342011" cy="2420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chemeClr val="tx1"/>
                </a:solidFill>
                <a:latin typeface="Crimson Text" charset="0"/>
                <a:ea typeface="Crimson Text" charset="0"/>
                <a:cs typeface="Crimson Tex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i="0" kern="1200">
                <a:solidFill>
                  <a:schemeClr val="tx1"/>
                </a:solidFill>
                <a:latin typeface="Crimson Text" charset="0"/>
                <a:ea typeface="Crimson Text" charset="0"/>
                <a:cs typeface="Crimson Tex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1" i="0" kern="1200">
                <a:solidFill>
                  <a:schemeClr val="tx1"/>
                </a:solidFill>
                <a:latin typeface="Crimson Text" charset="0"/>
                <a:ea typeface="Crimson Text" charset="0"/>
                <a:cs typeface="Crimson Tex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Crimson Text" charset="0"/>
                <a:ea typeface="Crimson Text" charset="0"/>
                <a:cs typeface="Crimson Tex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1" i="0" kern="1200">
                <a:solidFill>
                  <a:schemeClr val="tx1"/>
                </a:solidFill>
                <a:latin typeface="Crimson Text" charset="0"/>
                <a:ea typeface="Crimson Text" charset="0"/>
                <a:cs typeface="Crimson Tex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  <a:p>
            <a:pPr marL="0" indent="0">
              <a:buNone/>
            </a:pPr>
            <a:r>
              <a:rPr lang="fr-FR" dirty="0" err="1"/>
              <a:t>Ethical</a:t>
            </a:r>
            <a:r>
              <a:rPr lang="fr-FR" dirty="0"/>
              <a:t> </a:t>
            </a:r>
            <a:r>
              <a:rPr lang="fr-FR" dirty="0" err="1"/>
              <a:t>consideration</a:t>
            </a:r>
            <a:r>
              <a:rPr lang="fr-FR" dirty="0"/>
              <a:t> </a:t>
            </a:r>
          </a:p>
          <a:p>
            <a:r>
              <a:rPr lang="fr-FR" dirty="0"/>
              <a:t>Holding stakeholders </a:t>
            </a:r>
            <a:r>
              <a:rPr lang="fr-FR" dirty="0" err="1"/>
              <a:t>accountable</a:t>
            </a:r>
            <a:r>
              <a:rPr lang="fr-FR" dirty="0"/>
              <a:t> </a:t>
            </a:r>
            <a:r>
              <a:rPr lang="fr-FR" dirty="0" err="1"/>
              <a:t>while</a:t>
            </a:r>
            <a:r>
              <a:rPr lang="fr-FR" dirty="0"/>
              <a:t> </a:t>
            </a:r>
            <a:r>
              <a:rPr lang="fr-FR" dirty="0" err="1"/>
              <a:t>recognising</a:t>
            </a:r>
            <a:r>
              <a:rPr lang="fr-FR" dirty="0"/>
              <a:t>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diversity</a:t>
            </a:r>
            <a:endParaRPr lang="fr-FR" dirty="0"/>
          </a:p>
          <a:p>
            <a:r>
              <a:rPr lang="fr-FR" dirty="0"/>
              <a:t>Within the coexistence of </a:t>
            </a:r>
            <a:r>
              <a:rPr lang="fr-FR" dirty="0" err="1"/>
              <a:t>systems</a:t>
            </a:r>
            <a:r>
              <a:rPr lang="fr-FR" dirty="0"/>
              <a:t>, </a:t>
            </a:r>
            <a:r>
              <a:rPr lang="fr-FR" dirty="0" err="1"/>
              <a:t>assigning</a:t>
            </a:r>
            <a:r>
              <a:rPr lang="fr-FR" dirty="0"/>
              <a:t> </a:t>
            </a:r>
            <a:r>
              <a:rPr lang="fr-FR" dirty="0" err="1"/>
              <a:t>each</a:t>
            </a:r>
            <a:r>
              <a:rPr lang="fr-FR" dirty="0"/>
              <a:t> a </a:t>
            </a:r>
            <a:r>
              <a:rPr lang="fr-FR" dirty="0" err="1"/>
              <a:t>share</a:t>
            </a:r>
            <a:r>
              <a:rPr lang="fr-FR" dirty="0"/>
              <a:t> </a:t>
            </a:r>
            <a:r>
              <a:rPr lang="fr-FR" dirty="0" err="1"/>
              <a:t>proportional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impact</a:t>
            </a:r>
          </a:p>
        </p:txBody>
      </p:sp>
    </p:spTree>
    <p:extLst>
      <p:ext uri="{BB962C8B-B14F-4D97-AF65-F5344CB8AC3E}">
        <p14:creationId xmlns:p14="http://schemas.microsoft.com/office/powerpoint/2010/main" val="323155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1B8EC-91AF-2B57-2F8E-4C1BD74B8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èche vers le haut 12">
            <a:extLst>
              <a:ext uri="{FF2B5EF4-FFF2-40B4-BE49-F238E27FC236}">
                <a16:creationId xmlns:a16="http://schemas.microsoft.com/office/drawing/2014/main" id="{B13910DB-DCB8-2361-97A9-7ADD6A5DD62B}"/>
              </a:ext>
            </a:extLst>
          </p:cNvPr>
          <p:cNvSpPr/>
          <p:nvPr/>
        </p:nvSpPr>
        <p:spPr>
          <a:xfrm>
            <a:off x="838200" y="1464019"/>
            <a:ext cx="1374422" cy="396117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2A0E46C6-1A63-C8A9-9E9F-BA51F17822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/>
              <a:t>From externalities to cost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9FAB06-ED28-37A4-FEB9-DF661ACB7CA7}"/>
              </a:ext>
            </a:extLst>
          </p:cNvPr>
          <p:cNvSpPr/>
          <p:nvPr/>
        </p:nvSpPr>
        <p:spPr>
          <a:xfrm>
            <a:off x="3815642" y="2027935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Health impacts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4189C6-FAF0-2AB2-B300-6C1EF15BACB9}"/>
              </a:ext>
            </a:extLst>
          </p:cNvPr>
          <p:cNvSpPr/>
          <p:nvPr/>
        </p:nvSpPr>
        <p:spPr>
          <a:xfrm>
            <a:off x="3815642" y="3014132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Environmental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C71259-2D0F-AA7D-1BA5-28123BD27E49}"/>
              </a:ext>
            </a:extLst>
          </p:cNvPr>
          <p:cNvSpPr/>
          <p:nvPr/>
        </p:nvSpPr>
        <p:spPr>
          <a:xfrm>
            <a:off x="3815642" y="4000329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Social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5AD9C9-82C0-D633-388E-BC8C8C8CE623}"/>
              </a:ext>
            </a:extLst>
          </p:cNvPr>
          <p:cNvSpPr/>
          <p:nvPr/>
        </p:nvSpPr>
        <p:spPr>
          <a:xfrm>
            <a:off x="3815642" y="4986525"/>
            <a:ext cx="2111022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Economic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C2F96-158A-8A73-71F1-A3100573616E}"/>
              </a:ext>
            </a:extLst>
          </p:cNvPr>
          <p:cNvSpPr/>
          <p:nvPr/>
        </p:nvSpPr>
        <p:spPr>
          <a:xfrm>
            <a:off x="620681" y="4592742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Production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E44817-0D92-D82F-6A8B-551FDBE89609}"/>
              </a:ext>
            </a:extLst>
          </p:cNvPr>
          <p:cNvSpPr/>
          <p:nvPr/>
        </p:nvSpPr>
        <p:spPr>
          <a:xfrm>
            <a:off x="566420" y="3444608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Value </a:t>
            </a:r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chains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540679-51B4-61D8-2B8B-4398A8FAEAB8}"/>
              </a:ext>
            </a:extLst>
          </p:cNvPr>
          <p:cNvSpPr/>
          <p:nvPr/>
        </p:nvSpPr>
        <p:spPr>
          <a:xfrm>
            <a:off x="566420" y="2281684"/>
            <a:ext cx="1998342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Consumption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B2841044-3B19-911A-97C2-FA37BEE7EC0A}"/>
              </a:ext>
            </a:extLst>
          </p:cNvPr>
          <p:cNvCxnSpPr>
            <a:cxnSpLocks/>
            <a:stCxn id="12" idx="3"/>
            <a:endCxn id="5" idx="1"/>
          </p:cNvCxnSpPr>
          <p:nvPr/>
        </p:nvCxnSpPr>
        <p:spPr>
          <a:xfrm flipV="1">
            <a:off x="2564762" y="2363780"/>
            <a:ext cx="1250880" cy="21233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id="{F3174A42-45B2-CCAB-3F40-08C9C019E4A3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2564762" y="2363780"/>
            <a:ext cx="1250880" cy="137525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BF90993E-55EC-E669-0318-BDA4AAF7A88B}"/>
              </a:ext>
            </a:extLst>
          </p:cNvPr>
          <p:cNvCxnSpPr>
            <a:cxnSpLocks/>
            <a:stCxn id="11" idx="3"/>
            <a:endCxn id="7" idx="1"/>
          </p:cNvCxnSpPr>
          <p:nvPr/>
        </p:nvCxnSpPr>
        <p:spPr>
          <a:xfrm flipV="1">
            <a:off x="2564762" y="3349977"/>
            <a:ext cx="1250880" cy="38906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EB33EB5E-6B6C-CA15-AA62-60C55F61F52E}"/>
              </a:ext>
            </a:extLst>
          </p:cNvPr>
          <p:cNvCxnSpPr>
            <a:cxnSpLocks/>
            <a:stCxn id="12" idx="3"/>
            <a:endCxn id="7" idx="1"/>
          </p:cNvCxnSpPr>
          <p:nvPr/>
        </p:nvCxnSpPr>
        <p:spPr>
          <a:xfrm>
            <a:off x="2564762" y="2576113"/>
            <a:ext cx="1250880" cy="77386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rc 26">
            <a:extLst>
              <a:ext uri="{FF2B5EF4-FFF2-40B4-BE49-F238E27FC236}">
                <a16:creationId xmlns:a16="http://schemas.microsoft.com/office/drawing/2014/main" id="{989513D6-7001-CE08-1974-88A4ABFDC1EE}"/>
              </a:ext>
            </a:extLst>
          </p:cNvPr>
          <p:cNvCxnSpPr>
            <a:cxnSpLocks/>
            <a:stCxn id="11" idx="3"/>
            <a:endCxn id="8" idx="1"/>
          </p:cNvCxnSpPr>
          <p:nvPr/>
        </p:nvCxnSpPr>
        <p:spPr>
          <a:xfrm>
            <a:off x="2564762" y="3739037"/>
            <a:ext cx="1250880" cy="597137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rc 32">
            <a:extLst>
              <a:ext uri="{FF2B5EF4-FFF2-40B4-BE49-F238E27FC236}">
                <a16:creationId xmlns:a16="http://schemas.microsoft.com/office/drawing/2014/main" id="{C16EDB6C-3839-FFDC-93EE-E6F2ED540906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2564762" y="3739037"/>
            <a:ext cx="1250880" cy="1583333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>
            <a:extLst>
              <a:ext uri="{FF2B5EF4-FFF2-40B4-BE49-F238E27FC236}">
                <a16:creationId xmlns:a16="http://schemas.microsoft.com/office/drawing/2014/main" id="{923C809D-DA47-B361-F01C-8C5524EC90B3}"/>
              </a:ext>
            </a:extLst>
          </p:cNvPr>
          <p:cNvCxnSpPr>
            <a:cxnSpLocks/>
            <a:stCxn id="10" idx="3"/>
            <a:endCxn id="9" idx="1"/>
          </p:cNvCxnSpPr>
          <p:nvPr/>
        </p:nvCxnSpPr>
        <p:spPr>
          <a:xfrm>
            <a:off x="2619023" y="4887171"/>
            <a:ext cx="1196619" cy="43519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>
            <a:extLst>
              <a:ext uri="{FF2B5EF4-FFF2-40B4-BE49-F238E27FC236}">
                <a16:creationId xmlns:a16="http://schemas.microsoft.com/office/drawing/2014/main" id="{18FAED97-8360-A74B-07B6-A4BF7D8F5936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 flipV="1">
            <a:off x="2619023" y="3349977"/>
            <a:ext cx="1196619" cy="153719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8504CEC3-9263-E8DB-F678-EC3494C504A5}"/>
              </a:ext>
            </a:extLst>
          </p:cNvPr>
          <p:cNvSpPr/>
          <p:nvPr/>
        </p:nvSpPr>
        <p:spPr>
          <a:xfrm>
            <a:off x="6722531" y="3547670"/>
            <a:ext cx="2111022" cy="671689"/>
          </a:xfrm>
          <a:prstGeom prst="rect">
            <a:avLst/>
          </a:prstGeom>
          <a:noFill/>
          <a:ln w="28575">
            <a:solidFill>
              <a:srgbClr val="D47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Externalities</a:t>
            </a:r>
            <a:r>
              <a:rPr lang="fr-FR" sz="2000" b="1">
                <a:solidFill>
                  <a:schemeClr val="tx1"/>
                </a:solidFill>
                <a:latin typeface="45 HelveticaNeue Light" pitchFamily="2" charset="0"/>
              </a:rPr>
              <a:t> </a:t>
            </a:r>
            <a:r>
              <a:rPr lang="fr-FR" sz="2000" b="1" err="1">
                <a:solidFill>
                  <a:schemeClr val="tx1"/>
                </a:solidFill>
                <a:latin typeface="45 HelveticaNeue Light" pitchFamily="2" charset="0"/>
              </a:rPr>
              <a:t>calculation</a:t>
            </a:r>
            <a:endParaRPr lang="fr-FR" sz="2000" b="1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A856F21B-73C0-839D-DB9C-F6985E9E5A94}"/>
              </a:ext>
            </a:extLst>
          </p:cNvPr>
          <p:cNvCxnSpPr>
            <a:cxnSpLocks/>
            <a:stCxn id="5" idx="3"/>
            <a:endCxn id="14" idx="1"/>
          </p:cNvCxnSpPr>
          <p:nvPr/>
        </p:nvCxnSpPr>
        <p:spPr>
          <a:xfrm>
            <a:off x="5926664" y="2363780"/>
            <a:ext cx="795867" cy="151973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>
            <a:extLst>
              <a:ext uri="{FF2B5EF4-FFF2-40B4-BE49-F238E27FC236}">
                <a16:creationId xmlns:a16="http://schemas.microsoft.com/office/drawing/2014/main" id="{E98A686F-68C3-9DF6-6AC2-C3E38A4ACEE3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5926664" y="3349977"/>
            <a:ext cx="795867" cy="53353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rc 24">
            <a:extLst>
              <a:ext uri="{FF2B5EF4-FFF2-40B4-BE49-F238E27FC236}">
                <a16:creationId xmlns:a16="http://schemas.microsoft.com/office/drawing/2014/main" id="{09570047-296B-989D-74F7-F28FEAE875E2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5926664" y="3883515"/>
            <a:ext cx="795867" cy="45265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en arc 28">
            <a:extLst>
              <a:ext uri="{FF2B5EF4-FFF2-40B4-BE49-F238E27FC236}">
                <a16:creationId xmlns:a16="http://schemas.microsoft.com/office/drawing/2014/main" id="{DDF32BB4-C59D-2413-5249-DB05C885D4B3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5926664" y="3883515"/>
            <a:ext cx="795867" cy="1438855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B0E641EF-CC1B-33DF-725B-D44780F26095}"/>
              </a:ext>
            </a:extLst>
          </p:cNvPr>
          <p:cNvSpPr txBox="1">
            <a:spLocks/>
          </p:cNvSpPr>
          <p:nvPr/>
        </p:nvSpPr>
        <p:spPr>
          <a:xfrm>
            <a:off x="6722530" y="1567196"/>
            <a:ext cx="5311425" cy="102864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kern="1200">
                <a:solidFill>
                  <a:schemeClr val="tx1"/>
                </a:solidFill>
                <a:latin typeface="45 HelveticaNeue Ligh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 err="1"/>
              <a:t>Monetising</a:t>
            </a:r>
            <a:r>
              <a:rPr lang="fr-FR" sz="2800" b="1" dirty="0"/>
              <a:t> </a:t>
            </a:r>
            <a:r>
              <a:rPr lang="fr-FR" sz="2800" b="1" dirty="0" err="1"/>
              <a:t>externalities</a:t>
            </a:r>
            <a:r>
              <a:rPr lang="fr-FR" sz="2800" b="1" dirty="0"/>
              <a:t> </a:t>
            </a:r>
            <a:r>
              <a:rPr lang="fr-FR" sz="2800" b="1" dirty="0" err="1"/>
              <a:t>allows</a:t>
            </a:r>
            <a:r>
              <a:rPr lang="fr-FR" sz="2800" b="1" dirty="0"/>
              <a:t> </a:t>
            </a:r>
            <a:r>
              <a:rPr lang="fr-FR" sz="2800" b="1" dirty="0" err="1"/>
              <a:t>their</a:t>
            </a:r>
            <a:r>
              <a:rPr lang="fr-FR" sz="2800" b="1" dirty="0"/>
              <a:t> </a:t>
            </a:r>
            <a:r>
              <a:rPr lang="fr-FR" sz="2800" b="1" dirty="0" err="1"/>
              <a:t>cost</a:t>
            </a:r>
            <a:r>
              <a:rPr lang="fr-FR" sz="2800" b="1" dirty="0"/>
              <a:t> to </a:t>
            </a:r>
            <a:r>
              <a:rPr lang="fr-FR" sz="2800" b="1" dirty="0" err="1"/>
              <a:t>be</a:t>
            </a:r>
            <a:r>
              <a:rPr lang="fr-FR" sz="2800" b="1" dirty="0"/>
              <a:t> </a:t>
            </a:r>
            <a:r>
              <a:rPr lang="fr-FR" sz="2800" b="1" dirty="0" err="1"/>
              <a:t>calculated</a:t>
            </a:r>
            <a:endParaRPr lang="fr-F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64092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2038EF-16B5-F972-7326-8E90CA8AC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7A52D3F0-FED7-4AFB-5E80-9FA639ECE3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3600" b="1"/>
              <a:t>From cost to action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3E56AA-2038-799F-BACB-8539DA061986}"/>
              </a:ext>
            </a:extLst>
          </p:cNvPr>
          <p:cNvSpPr txBox="1"/>
          <p:nvPr/>
        </p:nvSpPr>
        <p:spPr>
          <a:xfrm>
            <a:off x="7679250" y="3621586"/>
            <a:ext cx="2034376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>
                <a:latin typeface="45 HelveticaNeue Light" pitchFamily="2" charset="0"/>
              </a:rPr>
              <a:t>Health impact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47282CF-25B0-D016-0A34-D2206C977DF0}"/>
              </a:ext>
            </a:extLst>
          </p:cNvPr>
          <p:cNvSpPr txBox="1"/>
          <p:nvPr/>
        </p:nvSpPr>
        <p:spPr>
          <a:xfrm>
            <a:off x="7679250" y="4331325"/>
            <a:ext cx="2034376" cy="70788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</a:lstStyle>
          <a:p>
            <a:r>
              <a:rPr lang="fr-FR" b="0" dirty="0"/>
              <a:t>Environnemental impacts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52A258B-145D-9404-05EB-3C1A80D437E8}"/>
              </a:ext>
            </a:extLst>
          </p:cNvPr>
          <p:cNvSpPr txBox="1"/>
          <p:nvPr/>
        </p:nvSpPr>
        <p:spPr>
          <a:xfrm>
            <a:off x="7679250" y="5348839"/>
            <a:ext cx="2034376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</a:lstStyle>
          <a:p>
            <a:r>
              <a:rPr lang="fr-FR" b="0"/>
              <a:t>Social impacts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0E10903-6C08-471E-AF75-8C646E7D9A9B}"/>
              </a:ext>
            </a:extLst>
          </p:cNvPr>
          <p:cNvSpPr txBox="1"/>
          <p:nvPr/>
        </p:nvSpPr>
        <p:spPr>
          <a:xfrm>
            <a:off x="3102964" y="1443192"/>
            <a:ext cx="2185619" cy="365518"/>
          </a:xfrm>
          <a:prstGeom prst="rect">
            <a:avLst/>
          </a:prstGeom>
          <a:solidFill>
            <a:schemeClr val="bg1"/>
          </a:solidFill>
          <a:ln w="28575"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err="1">
                <a:solidFill>
                  <a:schemeClr val="tx1"/>
                </a:solidFill>
              </a:rPr>
              <a:t>Individual</a:t>
            </a:r>
            <a:r>
              <a:rPr lang="fr-FR">
                <a:solidFill>
                  <a:schemeClr val="tx1"/>
                </a:solidFill>
              </a:rPr>
              <a:t> actions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EDB06D6-7367-DEBD-2A7E-88626B768768}"/>
              </a:ext>
            </a:extLst>
          </p:cNvPr>
          <p:cNvSpPr txBox="1"/>
          <p:nvPr/>
        </p:nvSpPr>
        <p:spPr>
          <a:xfrm>
            <a:off x="7679250" y="5935467"/>
            <a:ext cx="2034376" cy="70788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</a:lstStyle>
          <a:p>
            <a:r>
              <a:rPr lang="fr-FR" b="0" err="1"/>
              <a:t>Economic</a:t>
            </a:r>
            <a:r>
              <a:rPr lang="fr-FR" b="0"/>
              <a:t> impacts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0F6A7AB-10FA-C914-7DC5-51E32040FBF1}"/>
              </a:ext>
            </a:extLst>
          </p:cNvPr>
          <p:cNvSpPr txBox="1"/>
          <p:nvPr/>
        </p:nvSpPr>
        <p:spPr>
          <a:xfrm>
            <a:off x="6802292" y="2646232"/>
            <a:ext cx="1620000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 err="1">
                <a:latin typeface="45 HelveticaNeue Light" pitchFamily="2" charset="0"/>
              </a:rPr>
              <a:t>Advocacy</a:t>
            </a:r>
            <a:endParaRPr lang="fr-FR" sz="2000" b="1">
              <a:latin typeface="45 HelveticaNeue Light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BAEE5FC-DD8A-8AAF-C423-8EE5F5BA8A0A}"/>
              </a:ext>
            </a:extLst>
          </p:cNvPr>
          <p:cNvSpPr txBox="1"/>
          <p:nvPr/>
        </p:nvSpPr>
        <p:spPr>
          <a:xfrm>
            <a:off x="567842" y="3186232"/>
            <a:ext cx="1926208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>
                <a:latin typeface="45 HelveticaNeue Light" pitchFamily="2" charset="0"/>
              </a:rPr>
              <a:t>Public </a:t>
            </a:r>
            <a:r>
              <a:rPr lang="fr-FR" sz="2000" b="1" err="1">
                <a:latin typeface="45 HelveticaNeue Light" pitchFamily="2" charset="0"/>
              </a:rPr>
              <a:t>policies</a:t>
            </a:r>
            <a:endParaRPr lang="fr-FR" sz="2000" b="1">
              <a:latin typeface="45 HelveticaNeue Light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D3B1381-3EEB-F06A-EE0B-018BA11F4F44}"/>
              </a:ext>
            </a:extLst>
          </p:cNvPr>
          <p:cNvSpPr txBox="1"/>
          <p:nvPr/>
        </p:nvSpPr>
        <p:spPr>
          <a:xfrm>
            <a:off x="10327681" y="4640953"/>
            <a:ext cx="1620000" cy="70788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err="1">
                <a:latin typeface="45 HelveticaNeue Light" pitchFamily="2" charset="0"/>
              </a:rPr>
              <a:t>Externalities</a:t>
            </a:r>
            <a:r>
              <a:rPr lang="fr-FR" sz="2000">
                <a:latin typeface="45 HelveticaNeue Light" pitchFamily="2" charset="0"/>
              </a:rPr>
              <a:t> </a:t>
            </a:r>
            <a:r>
              <a:rPr lang="fr-FR" sz="2000" err="1">
                <a:latin typeface="45 HelveticaNeue Light" pitchFamily="2" charset="0"/>
              </a:rPr>
              <a:t>calculation</a:t>
            </a:r>
            <a:endParaRPr lang="fr-FR" sz="2000">
              <a:latin typeface="45 HelveticaNeue Light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F912DDD-3751-DE0C-B4EF-B47902C7D723}"/>
              </a:ext>
            </a:extLst>
          </p:cNvPr>
          <p:cNvSpPr txBox="1"/>
          <p:nvPr/>
        </p:nvSpPr>
        <p:spPr>
          <a:xfrm>
            <a:off x="1921413" y="2329143"/>
            <a:ext cx="1926208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>
                <a:latin typeface="45 HelveticaNeue Light" pitchFamily="2" charset="0"/>
              </a:rPr>
              <a:t>Business </a:t>
            </a:r>
            <a:r>
              <a:rPr lang="fr-FR" sz="2000" b="1" err="1">
                <a:latin typeface="45 HelveticaNeue Light" pitchFamily="2" charset="0"/>
              </a:rPr>
              <a:t>logic</a:t>
            </a:r>
            <a:endParaRPr lang="fr-FR" sz="2000" b="1">
              <a:latin typeface="45 HelveticaNeue Light" pitchFamily="2" charset="0"/>
            </a:endParaRPr>
          </a:p>
        </p:txBody>
      </p: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7D4E4D85-D1C8-C61A-397C-0063DAF6FE4A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9713626" y="3821641"/>
            <a:ext cx="614055" cy="1173255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id="{02720B0B-5E56-197D-60B7-75F55A135C43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9713626" y="4685268"/>
            <a:ext cx="614055" cy="30962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>
            <a:extLst>
              <a:ext uri="{FF2B5EF4-FFF2-40B4-BE49-F238E27FC236}">
                <a16:creationId xmlns:a16="http://schemas.microsoft.com/office/drawing/2014/main" id="{249DA6C1-D004-49FA-F5F1-A25B6C269124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>
          <a:xfrm flipV="1">
            <a:off x="9713626" y="4994896"/>
            <a:ext cx="614055" cy="553998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en arc 19">
            <a:extLst>
              <a:ext uri="{FF2B5EF4-FFF2-40B4-BE49-F238E27FC236}">
                <a16:creationId xmlns:a16="http://schemas.microsoft.com/office/drawing/2014/main" id="{EB2812E5-46D9-DCB0-6A5E-8AF03962B579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 flipV="1">
            <a:off x="9713626" y="4994896"/>
            <a:ext cx="614055" cy="129451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ngle 20">
            <a:extLst>
              <a:ext uri="{FF2B5EF4-FFF2-40B4-BE49-F238E27FC236}">
                <a16:creationId xmlns:a16="http://schemas.microsoft.com/office/drawing/2014/main" id="{CD438DBE-9D22-763D-BDF8-769B0CA1BB37}"/>
              </a:ext>
            </a:extLst>
          </p:cNvPr>
          <p:cNvCxnSpPr>
            <a:cxnSpLocks/>
            <a:stCxn id="15" idx="0"/>
            <a:endCxn id="13" idx="3"/>
          </p:cNvCxnSpPr>
          <p:nvPr/>
        </p:nvCxnSpPr>
        <p:spPr>
          <a:xfrm rot="16200000" flipV="1">
            <a:off x="8882654" y="2385925"/>
            <a:ext cx="1794666" cy="2715389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>
            <a:extLst>
              <a:ext uri="{FF2B5EF4-FFF2-40B4-BE49-F238E27FC236}">
                <a16:creationId xmlns:a16="http://schemas.microsoft.com/office/drawing/2014/main" id="{3F1E9B37-06E9-847E-1AED-12083C97A9C2}"/>
              </a:ext>
            </a:extLst>
          </p:cNvPr>
          <p:cNvCxnSpPr>
            <a:cxnSpLocks/>
          </p:cNvCxnSpPr>
          <p:nvPr/>
        </p:nvCxnSpPr>
        <p:spPr>
          <a:xfrm rot="10800000">
            <a:off x="5288583" y="1611342"/>
            <a:ext cx="1513710" cy="1236073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ngle 22">
            <a:extLst>
              <a:ext uri="{FF2B5EF4-FFF2-40B4-BE49-F238E27FC236}">
                <a16:creationId xmlns:a16="http://schemas.microsoft.com/office/drawing/2014/main" id="{CF9BE404-9A26-B601-CE54-5C2CF627E5F5}"/>
              </a:ext>
            </a:extLst>
          </p:cNvPr>
          <p:cNvCxnSpPr>
            <a:cxnSpLocks/>
            <a:stCxn id="13" idx="1"/>
            <a:endCxn id="14" idx="3"/>
          </p:cNvCxnSpPr>
          <p:nvPr/>
        </p:nvCxnSpPr>
        <p:spPr>
          <a:xfrm rot="10800000" flipV="1">
            <a:off x="2494050" y="2846287"/>
            <a:ext cx="4308242" cy="540000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en angle 27">
            <a:extLst>
              <a:ext uri="{FF2B5EF4-FFF2-40B4-BE49-F238E27FC236}">
                <a16:creationId xmlns:a16="http://schemas.microsoft.com/office/drawing/2014/main" id="{A51E8726-BE9B-9FF3-4DAF-7998C82C1EBF}"/>
              </a:ext>
            </a:extLst>
          </p:cNvPr>
          <p:cNvCxnSpPr>
            <a:cxnSpLocks/>
            <a:stCxn id="13" idx="1"/>
            <a:endCxn id="16" idx="3"/>
          </p:cNvCxnSpPr>
          <p:nvPr/>
        </p:nvCxnSpPr>
        <p:spPr>
          <a:xfrm rot="10800000">
            <a:off x="3847622" y="2529199"/>
            <a:ext cx="2954671" cy="317089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A9076A5A-C0BD-8CE9-7D0C-73ABA2BC14E9}"/>
              </a:ext>
            </a:extLst>
          </p:cNvPr>
          <p:cNvSpPr txBox="1">
            <a:spLocks/>
          </p:cNvSpPr>
          <p:nvPr/>
        </p:nvSpPr>
        <p:spPr>
          <a:xfrm>
            <a:off x="6465508" y="461174"/>
            <a:ext cx="5645147" cy="150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 algn="ctr">
              <a:buNone/>
            </a:pPr>
            <a:r>
              <a:rPr lang="fr-FR" dirty="0" err="1"/>
              <a:t>Today</a:t>
            </a:r>
            <a:r>
              <a:rPr lang="fr-FR" dirty="0"/>
              <a:t>, the question of the </a:t>
            </a:r>
            <a:r>
              <a:rPr lang="fr-FR" dirty="0" err="1"/>
              <a:t>cost</a:t>
            </a:r>
            <a:r>
              <a:rPr lang="fr-FR" dirty="0"/>
              <a:t> of agricultural and </a:t>
            </a:r>
            <a:r>
              <a:rPr lang="fr-FR" dirty="0" err="1"/>
              <a:t>food</a:t>
            </a:r>
            <a:r>
              <a:rPr lang="fr-FR" dirty="0"/>
              <a:t> </a:t>
            </a:r>
            <a:r>
              <a:rPr lang="fr-FR" dirty="0" err="1"/>
              <a:t>systems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used</a:t>
            </a:r>
            <a:r>
              <a:rPr lang="fr-FR" dirty="0"/>
              <a:t> as an </a:t>
            </a:r>
            <a:r>
              <a:rPr lang="fr-FR" dirty="0" err="1"/>
              <a:t>advocacy</a:t>
            </a:r>
            <a:r>
              <a:rPr lang="fr-FR" dirty="0"/>
              <a:t> </a:t>
            </a:r>
            <a:r>
              <a:rPr lang="fr-FR" dirty="0" err="1"/>
              <a:t>tool</a:t>
            </a:r>
            <a:endParaRPr lang="fr-FR" dirty="0"/>
          </a:p>
        </p:txBody>
      </p:sp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914862D9-A8EF-ACA2-CB41-613E251602A3}"/>
              </a:ext>
            </a:extLst>
          </p:cNvPr>
          <p:cNvSpPr txBox="1">
            <a:spLocks/>
          </p:cNvSpPr>
          <p:nvPr/>
        </p:nvSpPr>
        <p:spPr>
          <a:xfrm>
            <a:off x="244319" y="4228805"/>
            <a:ext cx="7367973" cy="8242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288" indent="-268288">
              <a:lnSpc>
                <a:spcPct val="100000"/>
              </a:lnSpc>
            </a:pPr>
            <a:r>
              <a:rPr lang="fr-FR">
                <a:latin typeface="45 HelveticaNeue Light" pitchFamily="2" charset="0"/>
              </a:rPr>
              <a:t>It can </a:t>
            </a:r>
            <a:r>
              <a:rPr lang="fr-FR" err="1">
                <a:latin typeface="45 HelveticaNeue Light" pitchFamily="2" charset="0"/>
              </a:rPr>
              <a:t>also</a:t>
            </a:r>
            <a:r>
              <a:rPr lang="fr-FR">
                <a:latin typeface="45 HelveticaNeue Light" pitchFamily="2" charset="0"/>
              </a:rPr>
              <a:t> help influence </a:t>
            </a:r>
            <a:r>
              <a:rPr lang="fr-FR" err="1">
                <a:latin typeface="45 HelveticaNeue Light" pitchFamily="2" charset="0"/>
              </a:rPr>
              <a:t>individual</a:t>
            </a:r>
            <a:r>
              <a:rPr lang="fr-FR">
                <a:latin typeface="45 HelveticaNeue Light" pitchFamily="2" charset="0"/>
              </a:rPr>
              <a:t> actions, </a:t>
            </a:r>
            <a:r>
              <a:rPr lang="fr-FR" err="1">
                <a:latin typeface="45 HelveticaNeue Light" pitchFamily="2" charset="0"/>
              </a:rPr>
              <a:t>market</a:t>
            </a:r>
            <a:r>
              <a:rPr lang="fr-FR">
                <a:latin typeface="45 HelveticaNeue Light" pitchFamily="2" charset="0"/>
              </a:rPr>
              <a:t> </a:t>
            </a:r>
            <a:r>
              <a:rPr lang="fr-FR" err="1">
                <a:latin typeface="45 HelveticaNeue Light" pitchFamily="2" charset="0"/>
              </a:rPr>
              <a:t>logic</a:t>
            </a:r>
            <a:r>
              <a:rPr lang="fr-FR">
                <a:latin typeface="45 HelveticaNeue Light" pitchFamily="2" charset="0"/>
              </a:rPr>
              <a:t> and public </a:t>
            </a:r>
            <a:r>
              <a:rPr lang="fr-FR" err="1">
                <a:latin typeface="45 HelveticaNeue Light" pitchFamily="2" charset="0"/>
              </a:rPr>
              <a:t>policies</a:t>
            </a:r>
            <a:r>
              <a:rPr lang="fr-FR">
                <a:latin typeface="45 HelveticaNeue Light" pitchFamily="2" charset="0"/>
              </a:rPr>
              <a:t>.</a:t>
            </a:r>
          </a:p>
        </p:txBody>
      </p:sp>
      <p:cxnSp>
        <p:nvCxnSpPr>
          <p:cNvPr id="4" name="Connecteur en arc 3">
            <a:extLst>
              <a:ext uri="{FF2B5EF4-FFF2-40B4-BE49-F238E27FC236}">
                <a16:creationId xmlns:a16="http://schemas.microsoft.com/office/drawing/2014/main" id="{E7ED6575-B395-0A3A-E1B8-4AAE121B7F3A}"/>
              </a:ext>
            </a:extLst>
          </p:cNvPr>
          <p:cNvCxnSpPr>
            <a:cxnSpLocks/>
            <a:stCxn id="31" idx="2"/>
            <a:endCxn id="13" idx="0"/>
          </p:cNvCxnSpPr>
          <p:nvPr/>
        </p:nvCxnSpPr>
        <p:spPr>
          <a:xfrm rot="5400000">
            <a:off x="8112018" y="1470167"/>
            <a:ext cx="676339" cy="1675790"/>
          </a:xfrm>
          <a:prstGeom prst="curvedConnector3">
            <a:avLst>
              <a:gd name="adj1" fmla="val 50000"/>
            </a:avLst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65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allAtOnce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BCF0-108F-1F0E-E03A-21D974B4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en angle 40">
            <a:extLst>
              <a:ext uri="{FF2B5EF4-FFF2-40B4-BE49-F238E27FC236}">
                <a16:creationId xmlns:a16="http://schemas.microsoft.com/office/drawing/2014/main" id="{15C45056-A13B-448E-C29E-10EFA7B49D50}"/>
              </a:ext>
            </a:extLst>
          </p:cNvPr>
          <p:cNvCxnSpPr>
            <a:cxnSpLocks/>
            <a:stCxn id="20" idx="2"/>
            <a:endCxn id="45" idx="2"/>
          </p:cNvCxnSpPr>
          <p:nvPr/>
        </p:nvCxnSpPr>
        <p:spPr>
          <a:xfrm rot="5400000" flipH="1">
            <a:off x="5990801" y="-1071393"/>
            <a:ext cx="1149042" cy="9490987"/>
          </a:xfrm>
          <a:prstGeom prst="bentConnector3">
            <a:avLst>
              <a:gd name="adj1" fmla="val -13700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421A6DBF-7E57-548E-AA55-55BA44F999E1}"/>
              </a:ext>
            </a:extLst>
          </p:cNvPr>
          <p:cNvSpPr txBox="1"/>
          <p:nvPr/>
        </p:nvSpPr>
        <p:spPr>
          <a:xfrm>
            <a:off x="896427" y="4597143"/>
            <a:ext cx="1846800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err="1"/>
              <a:t>Ecological</a:t>
            </a:r>
            <a:r>
              <a:rPr lang="fr-FR"/>
              <a:t> </a:t>
            </a:r>
            <a:r>
              <a:rPr lang="fr-FR" err="1"/>
              <a:t>investments</a:t>
            </a:r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4CF615C8-BCB1-F4EF-0710-6C5DC72B5F87}"/>
              </a:ext>
            </a:extLst>
          </p:cNvPr>
          <p:cNvSpPr txBox="1"/>
          <p:nvPr/>
        </p:nvSpPr>
        <p:spPr>
          <a:xfrm>
            <a:off x="3240666" y="2576985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Consumer </a:t>
            </a:r>
            <a:r>
              <a:rPr lang="fr-FR" err="1"/>
              <a:t>behaviour</a:t>
            </a:r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F34B613-ECDC-212C-C383-0B4415E5CA57}"/>
              </a:ext>
            </a:extLst>
          </p:cNvPr>
          <p:cNvSpPr txBox="1"/>
          <p:nvPr/>
        </p:nvSpPr>
        <p:spPr>
          <a:xfrm>
            <a:off x="3240666" y="3589611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err="1"/>
              <a:t>Choices</a:t>
            </a:r>
            <a:r>
              <a:rPr lang="fr-FR"/>
              <a:t> </a:t>
            </a:r>
            <a:r>
              <a:rPr lang="fr-FR" err="1"/>
              <a:t>within</a:t>
            </a:r>
            <a:r>
              <a:rPr lang="fr-FR"/>
              <a:t> value </a:t>
            </a:r>
            <a:r>
              <a:rPr lang="fr-FR" err="1"/>
              <a:t>chains</a:t>
            </a:r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6533E81-B499-8C8A-2300-73D71F0A0C7C}"/>
              </a:ext>
            </a:extLst>
          </p:cNvPr>
          <p:cNvSpPr txBox="1"/>
          <p:nvPr/>
        </p:nvSpPr>
        <p:spPr>
          <a:xfrm>
            <a:off x="896115" y="3554643"/>
            <a:ext cx="1847425" cy="646331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Internalisation of </a:t>
            </a:r>
            <a:r>
              <a:rPr lang="fr-FR" err="1"/>
              <a:t>externalities</a:t>
            </a:r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16E3573-6781-452E-0E3A-52E085392551}"/>
              </a:ext>
            </a:extLst>
          </p:cNvPr>
          <p:cNvSpPr txBox="1"/>
          <p:nvPr/>
        </p:nvSpPr>
        <p:spPr>
          <a:xfrm>
            <a:off x="3247016" y="4517290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/>
              <a:t>Modes of production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73CA2CD-2DFE-8B72-57CF-8BD4FB1E058F}"/>
              </a:ext>
            </a:extLst>
          </p:cNvPr>
          <p:cNvSpPr txBox="1"/>
          <p:nvPr/>
        </p:nvSpPr>
        <p:spPr>
          <a:xfrm>
            <a:off x="896115" y="2730247"/>
            <a:ext cx="1847425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err="1"/>
              <a:t>Costs</a:t>
            </a:r>
            <a:r>
              <a:rPr lang="fr-FR"/>
              <a:t> imputation</a:t>
            </a:r>
          </a:p>
        </p:txBody>
      </p:sp>
      <p:cxnSp>
        <p:nvCxnSpPr>
          <p:cNvPr id="46" name="Connecteur en arc 45">
            <a:extLst>
              <a:ext uri="{FF2B5EF4-FFF2-40B4-BE49-F238E27FC236}">
                <a16:creationId xmlns:a16="http://schemas.microsoft.com/office/drawing/2014/main" id="{25D27D26-3123-9EAA-A562-B6F98F92A13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967457" y="3406463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>
            <a:extLst>
              <a:ext uri="{FF2B5EF4-FFF2-40B4-BE49-F238E27FC236}">
                <a16:creationId xmlns:a16="http://schemas.microsoft.com/office/drawing/2014/main" id="{59C41527-08A4-1B46-6A7A-8FD6CEA1D6AD}"/>
              </a:ext>
            </a:extLst>
          </p:cNvPr>
          <p:cNvCxnSpPr>
            <a:cxnSpLocks/>
          </p:cNvCxnSpPr>
          <p:nvPr/>
        </p:nvCxnSpPr>
        <p:spPr>
          <a:xfrm rot="5400000">
            <a:off x="3967457" y="4419089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>
            <a:extLst>
              <a:ext uri="{FF2B5EF4-FFF2-40B4-BE49-F238E27FC236}">
                <a16:creationId xmlns:a16="http://schemas.microsoft.com/office/drawing/2014/main" id="{D592B357-E49C-979A-0427-0FEA356C4A42}"/>
              </a:ext>
            </a:extLst>
          </p:cNvPr>
          <p:cNvCxnSpPr>
            <a:cxnSpLocks/>
            <a:stCxn id="45" idx="3"/>
            <a:endCxn id="38" idx="1"/>
          </p:cNvCxnSpPr>
          <p:nvPr/>
        </p:nvCxnSpPr>
        <p:spPr>
          <a:xfrm flipV="1">
            <a:off x="2743540" y="2900151"/>
            <a:ext cx="497126" cy="147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>
            <a:extLst>
              <a:ext uri="{FF2B5EF4-FFF2-40B4-BE49-F238E27FC236}">
                <a16:creationId xmlns:a16="http://schemas.microsoft.com/office/drawing/2014/main" id="{12F1003C-F5C2-F601-30C4-E3AD38A45384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2743540" y="2914913"/>
            <a:ext cx="497126" cy="9978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rc 49">
            <a:extLst>
              <a:ext uri="{FF2B5EF4-FFF2-40B4-BE49-F238E27FC236}">
                <a16:creationId xmlns:a16="http://schemas.microsoft.com/office/drawing/2014/main" id="{1B088020-B774-3314-947D-7D1B0D4F24BC}"/>
              </a:ext>
            </a:extLst>
          </p:cNvPr>
          <p:cNvCxnSpPr>
            <a:cxnSpLocks/>
            <a:stCxn id="40" idx="3"/>
            <a:endCxn id="39" idx="1"/>
          </p:cNvCxnSpPr>
          <p:nvPr/>
        </p:nvCxnSpPr>
        <p:spPr>
          <a:xfrm>
            <a:off x="2743540" y="3877809"/>
            <a:ext cx="497126" cy="349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>
            <a:extLst>
              <a:ext uri="{FF2B5EF4-FFF2-40B4-BE49-F238E27FC236}">
                <a16:creationId xmlns:a16="http://schemas.microsoft.com/office/drawing/2014/main" id="{64A3B105-1D80-E7EC-63FF-393ED1AAD5AD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 flipV="1">
            <a:off x="2743227" y="3912777"/>
            <a:ext cx="497439" cy="10075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51">
            <a:extLst>
              <a:ext uri="{FF2B5EF4-FFF2-40B4-BE49-F238E27FC236}">
                <a16:creationId xmlns:a16="http://schemas.microsoft.com/office/drawing/2014/main" id="{9D9F24D7-ADBC-DAE6-B636-B79E0EDE4182}"/>
              </a:ext>
            </a:extLst>
          </p:cNvPr>
          <p:cNvCxnSpPr>
            <a:cxnSpLocks/>
            <a:endCxn id="45" idx="1"/>
          </p:cNvCxnSpPr>
          <p:nvPr/>
        </p:nvCxnSpPr>
        <p:spPr>
          <a:xfrm rot="5400000">
            <a:off x="567003" y="2381516"/>
            <a:ext cx="862509" cy="204284"/>
          </a:xfrm>
          <a:prstGeom prst="curvedConnector4">
            <a:avLst>
              <a:gd name="adj1" fmla="val 39295"/>
              <a:gd name="adj2" fmla="val 211903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>
            <a:extLst>
              <a:ext uri="{FF2B5EF4-FFF2-40B4-BE49-F238E27FC236}">
                <a16:creationId xmlns:a16="http://schemas.microsoft.com/office/drawing/2014/main" id="{952AF76E-344E-D5B4-D8C1-762DEF60651E}"/>
              </a:ext>
            </a:extLst>
          </p:cNvPr>
          <p:cNvCxnSpPr>
            <a:cxnSpLocks/>
            <a:stCxn id="37" idx="3"/>
            <a:endCxn id="43" idx="1"/>
          </p:cNvCxnSpPr>
          <p:nvPr/>
        </p:nvCxnSpPr>
        <p:spPr>
          <a:xfrm flipV="1">
            <a:off x="2743227" y="4840456"/>
            <a:ext cx="503789" cy="798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>
            <a:extLst>
              <a:ext uri="{FF2B5EF4-FFF2-40B4-BE49-F238E27FC236}">
                <a16:creationId xmlns:a16="http://schemas.microsoft.com/office/drawing/2014/main" id="{28EA32A5-287B-DC65-8713-C5B3C65A734B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2743540" y="2900151"/>
            <a:ext cx="497126" cy="9776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44609558-F6F2-7341-8A88-567EDC582582}"/>
              </a:ext>
            </a:extLst>
          </p:cNvPr>
          <p:cNvSpPr txBox="1"/>
          <p:nvPr/>
        </p:nvSpPr>
        <p:spPr>
          <a:xfrm>
            <a:off x="3001692" y="547454"/>
            <a:ext cx="2185619" cy="365518"/>
          </a:xfrm>
          <a:prstGeom prst="rect">
            <a:avLst/>
          </a:prstGeom>
          <a:solidFill>
            <a:schemeClr val="bg1"/>
          </a:solidFill>
          <a:ln w="28575"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b="0" err="1">
                <a:solidFill>
                  <a:schemeClr val="tx1"/>
                </a:solidFill>
              </a:rPr>
              <a:t>Individual</a:t>
            </a:r>
            <a:r>
              <a:rPr lang="fr-FR" b="0">
                <a:solidFill>
                  <a:schemeClr val="tx1"/>
                </a:solidFill>
              </a:rPr>
              <a:t> actions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2B669D2-7741-4621-642A-89C86699F4B6}"/>
              </a:ext>
            </a:extLst>
          </p:cNvPr>
          <p:cNvSpPr txBox="1"/>
          <p:nvPr/>
        </p:nvSpPr>
        <p:spPr>
          <a:xfrm>
            <a:off x="155520" y="1766438"/>
            <a:ext cx="1926208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>
                <a:latin typeface="45 HelveticaNeue Light" pitchFamily="2" charset="0"/>
              </a:rPr>
              <a:t>Public </a:t>
            </a:r>
            <a:r>
              <a:rPr lang="fr-FR" sz="2000" err="1">
                <a:latin typeface="45 HelveticaNeue Light" pitchFamily="2" charset="0"/>
              </a:rPr>
              <a:t>policies</a:t>
            </a:r>
            <a:endParaRPr lang="fr-FR" sz="2000">
              <a:latin typeface="45 HelveticaNeue Light" pitchFamily="2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E4BA94F9-BE12-6B7F-AC4C-587F2B4A5F3E}"/>
              </a:ext>
            </a:extLst>
          </p:cNvPr>
          <p:cNvSpPr txBox="1"/>
          <p:nvPr/>
        </p:nvSpPr>
        <p:spPr>
          <a:xfrm>
            <a:off x="1744544" y="1149130"/>
            <a:ext cx="1926208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>
                <a:latin typeface="45 HelveticaNeue Light" pitchFamily="2" charset="0"/>
              </a:rPr>
              <a:t>Business </a:t>
            </a:r>
            <a:r>
              <a:rPr lang="fr-FR" sz="2000" err="1">
                <a:latin typeface="45 HelveticaNeue Light" pitchFamily="2" charset="0"/>
              </a:rPr>
              <a:t>logic</a:t>
            </a:r>
            <a:endParaRPr lang="fr-FR" sz="2000">
              <a:latin typeface="45 HelveticaNeue Light" pitchFamily="2" charset="0"/>
            </a:endParaRPr>
          </a:p>
        </p:txBody>
      </p:sp>
      <p:sp>
        <p:nvSpPr>
          <p:cNvPr id="4" name="Flèche vers le haut 3">
            <a:extLst>
              <a:ext uri="{FF2B5EF4-FFF2-40B4-BE49-F238E27FC236}">
                <a16:creationId xmlns:a16="http://schemas.microsoft.com/office/drawing/2014/main" id="{0DAB3E12-2637-D202-694D-6874F6DDE3B1}"/>
              </a:ext>
            </a:extLst>
          </p:cNvPr>
          <p:cNvSpPr/>
          <p:nvPr/>
        </p:nvSpPr>
        <p:spPr>
          <a:xfrm>
            <a:off x="5909728" y="1432224"/>
            <a:ext cx="1374422" cy="3961178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6240CB-0A17-5731-770C-925178F3FEB6}"/>
              </a:ext>
            </a:extLst>
          </p:cNvPr>
          <p:cNvSpPr/>
          <p:nvPr/>
        </p:nvSpPr>
        <p:spPr>
          <a:xfrm>
            <a:off x="8150827" y="2069466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Health impacts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6DC982-1452-5298-852B-0A9303867D99}"/>
              </a:ext>
            </a:extLst>
          </p:cNvPr>
          <p:cNvSpPr/>
          <p:nvPr/>
        </p:nvSpPr>
        <p:spPr>
          <a:xfrm>
            <a:off x="8150827" y="3055663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Environmental</a:t>
            </a:r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AE47F9-4FF4-4035-1A89-2F43EB942035}"/>
              </a:ext>
            </a:extLst>
          </p:cNvPr>
          <p:cNvSpPr/>
          <p:nvPr/>
        </p:nvSpPr>
        <p:spPr>
          <a:xfrm>
            <a:off x="8150827" y="4041860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Social impacts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C0CD3-06FF-59CA-9868-DC43F305ECAC}"/>
              </a:ext>
            </a:extLst>
          </p:cNvPr>
          <p:cNvSpPr/>
          <p:nvPr/>
        </p:nvSpPr>
        <p:spPr>
          <a:xfrm>
            <a:off x="8150827" y="5028056"/>
            <a:ext cx="1809957" cy="671689"/>
          </a:xfrm>
          <a:prstGeom prst="rect">
            <a:avLst/>
          </a:prstGeom>
          <a:noFill/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Economic</a:t>
            </a:r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 impacts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2E04C9-B4F8-8B37-4DC1-280C6E2734D5}"/>
              </a:ext>
            </a:extLst>
          </p:cNvPr>
          <p:cNvSpPr/>
          <p:nvPr/>
        </p:nvSpPr>
        <p:spPr>
          <a:xfrm>
            <a:off x="5748430" y="4546026"/>
            <a:ext cx="1657420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Production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FD6AC2-A987-EB9C-45A3-438FCCB00849}"/>
              </a:ext>
            </a:extLst>
          </p:cNvPr>
          <p:cNvSpPr/>
          <p:nvPr/>
        </p:nvSpPr>
        <p:spPr>
          <a:xfrm>
            <a:off x="5748430" y="3619570"/>
            <a:ext cx="1657420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Value </a:t>
            </a:r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chains</a:t>
            </a:r>
            <a:endParaRPr lang="fr-FR" sz="2000">
              <a:solidFill>
                <a:schemeClr val="tx1"/>
              </a:solidFill>
              <a:latin typeface="45 HelveticaNeue Light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C5F6CF-5E27-06A7-F0AB-E727EB2279AB}"/>
              </a:ext>
            </a:extLst>
          </p:cNvPr>
          <p:cNvSpPr/>
          <p:nvPr/>
        </p:nvSpPr>
        <p:spPr>
          <a:xfrm>
            <a:off x="5748430" y="2603981"/>
            <a:ext cx="1657420" cy="588857"/>
          </a:xfrm>
          <a:prstGeom prst="rect">
            <a:avLst/>
          </a:prstGeom>
          <a:solidFill>
            <a:schemeClr val="bg1"/>
          </a:solidFill>
          <a:ln w="28575">
            <a:solidFill>
              <a:srgbClr val="5C9CD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Consumption</a:t>
            </a:r>
            <a:endParaRPr lang="fr-FR" sz="2000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12" name="Connecteur en arc 11">
            <a:extLst>
              <a:ext uri="{FF2B5EF4-FFF2-40B4-BE49-F238E27FC236}">
                <a16:creationId xmlns:a16="http://schemas.microsoft.com/office/drawing/2014/main" id="{331F94DC-CC9A-D1F7-C0DD-DFDC06C5705D}"/>
              </a:ext>
            </a:extLst>
          </p:cNvPr>
          <p:cNvCxnSpPr>
            <a:cxnSpLocks/>
            <a:stCxn id="11" idx="3"/>
            <a:endCxn id="5" idx="1"/>
          </p:cNvCxnSpPr>
          <p:nvPr/>
        </p:nvCxnSpPr>
        <p:spPr>
          <a:xfrm flipV="1">
            <a:off x="7405850" y="2405311"/>
            <a:ext cx="744977" cy="493099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en arc 12">
            <a:extLst>
              <a:ext uri="{FF2B5EF4-FFF2-40B4-BE49-F238E27FC236}">
                <a16:creationId xmlns:a16="http://schemas.microsoft.com/office/drawing/2014/main" id="{DF5794EB-E14B-299C-39FF-9AE3AF712817}"/>
              </a:ext>
            </a:extLst>
          </p:cNvPr>
          <p:cNvCxnSpPr>
            <a:cxnSpLocks/>
            <a:stCxn id="10" idx="3"/>
            <a:endCxn id="5" idx="1"/>
          </p:cNvCxnSpPr>
          <p:nvPr/>
        </p:nvCxnSpPr>
        <p:spPr>
          <a:xfrm flipV="1">
            <a:off x="7405850" y="2405311"/>
            <a:ext cx="744977" cy="150868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rc 13">
            <a:extLst>
              <a:ext uri="{FF2B5EF4-FFF2-40B4-BE49-F238E27FC236}">
                <a16:creationId xmlns:a16="http://schemas.microsoft.com/office/drawing/2014/main" id="{8697410B-B2B5-84EF-02C1-C739D958574C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7405850" y="3391508"/>
            <a:ext cx="744977" cy="522491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en arc 14">
            <a:extLst>
              <a:ext uri="{FF2B5EF4-FFF2-40B4-BE49-F238E27FC236}">
                <a16:creationId xmlns:a16="http://schemas.microsoft.com/office/drawing/2014/main" id="{5DDF4688-0A9D-2890-799D-5411FAF63FC2}"/>
              </a:ext>
            </a:extLst>
          </p:cNvPr>
          <p:cNvCxnSpPr>
            <a:cxnSpLocks/>
            <a:stCxn id="11" idx="3"/>
            <a:endCxn id="6" idx="1"/>
          </p:cNvCxnSpPr>
          <p:nvPr/>
        </p:nvCxnSpPr>
        <p:spPr>
          <a:xfrm>
            <a:off x="7405850" y="2898410"/>
            <a:ext cx="744977" cy="49309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rc 15">
            <a:extLst>
              <a:ext uri="{FF2B5EF4-FFF2-40B4-BE49-F238E27FC236}">
                <a16:creationId xmlns:a16="http://schemas.microsoft.com/office/drawing/2014/main" id="{8915274D-8636-4D7F-C9AF-EF10D854814C}"/>
              </a:ext>
            </a:extLst>
          </p:cNvPr>
          <p:cNvCxnSpPr>
            <a:cxnSpLocks/>
            <a:stCxn id="10" idx="3"/>
            <a:endCxn id="7" idx="1"/>
          </p:cNvCxnSpPr>
          <p:nvPr/>
        </p:nvCxnSpPr>
        <p:spPr>
          <a:xfrm>
            <a:off x="7405850" y="3913999"/>
            <a:ext cx="744977" cy="463706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en arc 16">
            <a:extLst>
              <a:ext uri="{FF2B5EF4-FFF2-40B4-BE49-F238E27FC236}">
                <a16:creationId xmlns:a16="http://schemas.microsoft.com/office/drawing/2014/main" id="{85CF228A-843D-582D-8412-39AA2366D96D}"/>
              </a:ext>
            </a:extLst>
          </p:cNvPr>
          <p:cNvCxnSpPr>
            <a:cxnSpLocks/>
            <a:stCxn id="10" idx="3"/>
            <a:endCxn id="8" idx="1"/>
          </p:cNvCxnSpPr>
          <p:nvPr/>
        </p:nvCxnSpPr>
        <p:spPr>
          <a:xfrm>
            <a:off x="7405850" y="3913999"/>
            <a:ext cx="744977" cy="1449902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en arc 17">
            <a:extLst>
              <a:ext uri="{FF2B5EF4-FFF2-40B4-BE49-F238E27FC236}">
                <a16:creationId xmlns:a16="http://schemas.microsoft.com/office/drawing/2014/main" id="{55135824-4F9E-329A-FE63-B12EA7365B07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>
            <a:off x="7405850" y="4840455"/>
            <a:ext cx="744977" cy="523446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rc 18">
            <a:extLst>
              <a:ext uri="{FF2B5EF4-FFF2-40B4-BE49-F238E27FC236}">
                <a16:creationId xmlns:a16="http://schemas.microsoft.com/office/drawing/2014/main" id="{E7E3BCF8-F055-64C9-ED60-59A7AB132A93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7405850" y="3391508"/>
            <a:ext cx="744977" cy="1448947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62EB83A5-E6E5-9E31-5192-C96A86FA57B9}"/>
              </a:ext>
            </a:extLst>
          </p:cNvPr>
          <p:cNvSpPr/>
          <p:nvPr/>
        </p:nvSpPr>
        <p:spPr>
          <a:xfrm>
            <a:off x="10542340" y="3576932"/>
            <a:ext cx="1536949" cy="671689"/>
          </a:xfrm>
          <a:prstGeom prst="rect">
            <a:avLst/>
          </a:prstGeom>
          <a:noFill/>
          <a:ln w="28575">
            <a:solidFill>
              <a:srgbClr val="D47C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Externalities</a:t>
            </a:r>
            <a:r>
              <a:rPr lang="fr-FR" sz="2000">
                <a:solidFill>
                  <a:schemeClr val="tx1"/>
                </a:solidFill>
                <a:latin typeface="45 HelveticaNeue Light" pitchFamily="2" charset="0"/>
              </a:rPr>
              <a:t> </a:t>
            </a:r>
            <a:r>
              <a:rPr lang="fr-FR" sz="2000" err="1">
                <a:solidFill>
                  <a:schemeClr val="tx1"/>
                </a:solidFill>
                <a:latin typeface="45 HelveticaNeue Light" pitchFamily="2" charset="0"/>
              </a:rPr>
              <a:t>calculation</a:t>
            </a:r>
            <a:endParaRPr lang="fr-FR" sz="2000">
              <a:solidFill>
                <a:schemeClr val="tx1"/>
              </a:solidFill>
              <a:latin typeface="45 HelveticaNeue Light" pitchFamily="2" charset="0"/>
            </a:endParaRPr>
          </a:p>
        </p:txBody>
      </p:sp>
      <p:cxnSp>
        <p:nvCxnSpPr>
          <p:cNvPr id="21" name="Connecteur en arc 20">
            <a:extLst>
              <a:ext uri="{FF2B5EF4-FFF2-40B4-BE49-F238E27FC236}">
                <a16:creationId xmlns:a16="http://schemas.microsoft.com/office/drawing/2014/main" id="{380C1505-20DE-3457-2D50-F77EF193E6BE}"/>
              </a:ext>
            </a:extLst>
          </p:cNvPr>
          <p:cNvCxnSpPr>
            <a:cxnSpLocks/>
            <a:stCxn id="5" idx="3"/>
            <a:endCxn id="20" idx="1"/>
          </p:cNvCxnSpPr>
          <p:nvPr/>
        </p:nvCxnSpPr>
        <p:spPr>
          <a:xfrm>
            <a:off x="9960784" y="2405311"/>
            <a:ext cx="581556" cy="1507466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rc 21">
            <a:extLst>
              <a:ext uri="{FF2B5EF4-FFF2-40B4-BE49-F238E27FC236}">
                <a16:creationId xmlns:a16="http://schemas.microsoft.com/office/drawing/2014/main" id="{6CBB2813-2A5D-B527-3457-470F7C6C2908}"/>
              </a:ext>
            </a:extLst>
          </p:cNvPr>
          <p:cNvCxnSpPr>
            <a:cxnSpLocks/>
            <a:stCxn id="6" idx="3"/>
            <a:endCxn id="20" idx="1"/>
          </p:cNvCxnSpPr>
          <p:nvPr/>
        </p:nvCxnSpPr>
        <p:spPr>
          <a:xfrm>
            <a:off x="9960784" y="3391508"/>
            <a:ext cx="581556" cy="521269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en arc 22">
            <a:extLst>
              <a:ext uri="{FF2B5EF4-FFF2-40B4-BE49-F238E27FC236}">
                <a16:creationId xmlns:a16="http://schemas.microsoft.com/office/drawing/2014/main" id="{55F76292-DB04-3465-A84D-2FBB36532FCA}"/>
              </a:ext>
            </a:extLst>
          </p:cNvPr>
          <p:cNvCxnSpPr>
            <a:cxnSpLocks/>
            <a:stCxn id="7" idx="3"/>
            <a:endCxn id="20" idx="1"/>
          </p:cNvCxnSpPr>
          <p:nvPr/>
        </p:nvCxnSpPr>
        <p:spPr>
          <a:xfrm flipV="1">
            <a:off x="9960784" y="3912777"/>
            <a:ext cx="581556" cy="464928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>
            <a:extLst>
              <a:ext uri="{FF2B5EF4-FFF2-40B4-BE49-F238E27FC236}">
                <a16:creationId xmlns:a16="http://schemas.microsoft.com/office/drawing/2014/main" id="{1D6ED7B2-1A3E-8E2E-3D9C-797658064A16}"/>
              </a:ext>
            </a:extLst>
          </p:cNvPr>
          <p:cNvCxnSpPr>
            <a:cxnSpLocks/>
            <a:stCxn id="8" idx="3"/>
            <a:endCxn id="20" idx="1"/>
          </p:cNvCxnSpPr>
          <p:nvPr/>
        </p:nvCxnSpPr>
        <p:spPr>
          <a:xfrm flipV="1">
            <a:off x="9960784" y="3912777"/>
            <a:ext cx="581556" cy="1451124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en arc 86">
            <a:extLst>
              <a:ext uri="{FF2B5EF4-FFF2-40B4-BE49-F238E27FC236}">
                <a16:creationId xmlns:a16="http://schemas.microsoft.com/office/drawing/2014/main" id="{A2593EA0-A648-B975-FBFC-1B8E179566F5}"/>
              </a:ext>
            </a:extLst>
          </p:cNvPr>
          <p:cNvCxnSpPr>
            <a:cxnSpLocks/>
            <a:stCxn id="38" idx="3"/>
            <a:endCxn id="11" idx="1"/>
          </p:cNvCxnSpPr>
          <p:nvPr/>
        </p:nvCxnSpPr>
        <p:spPr>
          <a:xfrm flipV="1">
            <a:off x="5166874" y="2898410"/>
            <a:ext cx="581556" cy="1741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en arc 92">
            <a:extLst>
              <a:ext uri="{FF2B5EF4-FFF2-40B4-BE49-F238E27FC236}">
                <a16:creationId xmlns:a16="http://schemas.microsoft.com/office/drawing/2014/main" id="{68790265-AC80-3961-48B3-7234A32440F2}"/>
              </a:ext>
            </a:extLst>
          </p:cNvPr>
          <p:cNvCxnSpPr>
            <a:cxnSpLocks/>
            <a:stCxn id="39" idx="3"/>
            <a:endCxn id="10" idx="1"/>
          </p:cNvCxnSpPr>
          <p:nvPr/>
        </p:nvCxnSpPr>
        <p:spPr>
          <a:xfrm>
            <a:off x="5166874" y="3912777"/>
            <a:ext cx="581556" cy="122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en arc 103">
            <a:extLst>
              <a:ext uri="{FF2B5EF4-FFF2-40B4-BE49-F238E27FC236}">
                <a16:creationId xmlns:a16="http://schemas.microsoft.com/office/drawing/2014/main" id="{4A35EBEA-17BA-A590-71D1-6F8D654765E4}"/>
              </a:ext>
            </a:extLst>
          </p:cNvPr>
          <p:cNvCxnSpPr>
            <a:cxnSpLocks/>
            <a:stCxn id="43" idx="3"/>
            <a:endCxn id="9" idx="1"/>
          </p:cNvCxnSpPr>
          <p:nvPr/>
        </p:nvCxnSpPr>
        <p:spPr>
          <a:xfrm flipV="1">
            <a:off x="5173224" y="4840455"/>
            <a:ext cx="575206" cy="1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120B3ACE-799F-7883-D07B-21F7ADFC947B}"/>
              </a:ext>
            </a:extLst>
          </p:cNvPr>
          <p:cNvSpPr txBox="1"/>
          <p:nvPr/>
        </p:nvSpPr>
        <p:spPr>
          <a:xfrm>
            <a:off x="7063563" y="979566"/>
            <a:ext cx="1620000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err="1">
                <a:latin typeface="45 HelveticaNeue Light" pitchFamily="2" charset="0"/>
              </a:rPr>
              <a:t>Advocacy</a:t>
            </a:r>
            <a:endParaRPr lang="fr-FR" sz="2000">
              <a:latin typeface="45 HelveticaNeue Light" pitchFamily="2" charset="0"/>
            </a:endParaRPr>
          </a:p>
        </p:txBody>
      </p:sp>
      <p:cxnSp>
        <p:nvCxnSpPr>
          <p:cNvPr id="3" name="Connecteur en angle 2">
            <a:extLst>
              <a:ext uri="{FF2B5EF4-FFF2-40B4-BE49-F238E27FC236}">
                <a16:creationId xmlns:a16="http://schemas.microsoft.com/office/drawing/2014/main" id="{B8160BC2-8282-C8F2-3680-A0BA5FCCB4EB}"/>
              </a:ext>
            </a:extLst>
          </p:cNvPr>
          <p:cNvCxnSpPr>
            <a:cxnSpLocks/>
            <a:stCxn id="20" idx="0"/>
            <a:endCxn id="2" idx="3"/>
          </p:cNvCxnSpPr>
          <p:nvPr/>
        </p:nvCxnSpPr>
        <p:spPr>
          <a:xfrm rot="16200000" flipV="1">
            <a:off x="8798534" y="1064651"/>
            <a:ext cx="2397311" cy="2627252"/>
          </a:xfrm>
          <a:prstGeom prst="bentConnector2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>
            <a:extLst>
              <a:ext uri="{FF2B5EF4-FFF2-40B4-BE49-F238E27FC236}">
                <a16:creationId xmlns:a16="http://schemas.microsoft.com/office/drawing/2014/main" id="{1FF0C759-26DF-8353-752A-42A190CAD650}"/>
              </a:ext>
            </a:extLst>
          </p:cNvPr>
          <p:cNvCxnSpPr>
            <a:cxnSpLocks/>
            <a:stCxn id="2" idx="1"/>
            <a:endCxn id="60" idx="3"/>
          </p:cNvCxnSpPr>
          <p:nvPr/>
        </p:nvCxnSpPr>
        <p:spPr>
          <a:xfrm rot="10800000">
            <a:off x="5187311" y="730213"/>
            <a:ext cx="1876252" cy="449408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en angle 25">
            <a:extLst>
              <a:ext uri="{FF2B5EF4-FFF2-40B4-BE49-F238E27FC236}">
                <a16:creationId xmlns:a16="http://schemas.microsoft.com/office/drawing/2014/main" id="{EDB5800B-0733-4A9C-BE83-D4656209E1A2}"/>
              </a:ext>
            </a:extLst>
          </p:cNvPr>
          <p:cNvCxnSpPr>
            <a:cxnSpLocks/>
            <a:stCxn id="2" idx="1"/>
            <a:endCxn id="61" idx="3"/>
          </p:cNvCxnSpPr>
          <p:nvPr/>
        </p:nvCxnSpPr>
        <p:spPr>
          <a:xfrm rot="10800000" flipV="1">
            <a:off x="2081729" y="1179621"/>
            <a:ext cx="4981835" cy="786872"/>
          </a:xfrm>
          <a:prstGeom prst="bentConnector3">
            <a:avLst>
              <a:gd name="adj1" fmla="val 50000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en angle 26">
            <a:extLst>
              <a:ext uri="{FF2B5EF4-FFF2-40B4-BE49-F238E27FC236}">
                <a16:creationId xmlns:a16="http://schemas.microsoft.com/office/drawing/2014/main" id="{E02EE3F2-1766-2E8E-FE2F-5761B0B385D7}"/>
              </a:ext>
            </a:extLst>
          </p:cNvPr>
          <p:cNvCxnSpPr>
            <a:cxnSpLocks/>
            <a:stCxn id="2" idx="1"/>
            <a:endCxn id="62" idx="3"/>
          </p:cNvCxnSpPr>
          <p:nvPr/>
        </p:nvCxnSpPr>
        <p:spPr>
          <a:xfrm rot="10800000" flipV="1">
            <a:off x="3670753" y="1179621"/>
            <a:ext cx="3392811" cy="169564"/>
          </a:xfrm>
          <a:prstGeom prst="bentConnector3">
            <a:avLst>
              <a:gd name="adj1" fmla="val 73754"/>
            </a:avLst>
          </a:prstGeom>
          <a:ln w="381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en arc 34">
            <a:extLst>
              <a:ext uri="{FF2B5EF4-FFF2-40B4-BE49-F238E27FC236}">
                <a16:creationId xmlns:a16="http://schemas.microsoft.com/office/drawing/2014/main" id="{637D3287-793E-C0BD-3B21-399DC73CF1CD}"/>
              </a:ext>
            </a:extLst>
          </p:cNvPr>
          <p:cNvCxnSpPr>
            <a:cxnSpLocks/>
          </p:cNvCxnSpPr>
          <p:nvPr/>
        </p:nvCxnSpPr>
        <p:spPr>
          <a:xfrm rot="5400000">
            <a:off x="3381009" y="1747874"/>
            <a:ext cx="1651872" cy="6350"/>
          </a:xfrm>
          <a:prstGeom prst="curvedConnector3">
            <a:avLst>
              <a:gd name="adj1" fmla="val 50000"/>
            </a:avLst>
          </a:prstGeom>
          <a:ln w="88900">
            <a:solidFill>
              <a:srgbClr val="70AD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en arc 35">
            <a:extLst>
              <a:ext uri="{FF2B5EF4-FFF2-40B4-BE49-F238E27FC236}">
                <a16:creationId xmlns:a16="http://schemas.microsoft.com/office/drawing/2014/main" id="{0582DA13-815B-C03C-70BB-78D0A2CE50A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47451" y="2419562"/>
            <a:ext cx="2378636" cy="607794"/>
          </a:xfrm>
          <a:prstGeom prst="curvedConnector2">
            <a:avLst/>
          </a:prstGeom>
          <a:ln w="88900"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5254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4A37A552-66EE-7FE8-38CE-B6A7556A171F}"/>
              </a:ext>
            </a:extLst>
          </p:cNvPr>
          <p:cNvSpPr txBox="1">
            <a:spLocks/>
          </p:cNvSpPr>
          <p:nvPr/>
        </p:nvSpPr>
        <p:spPr>
          <a:xfrm>
            <a:off x="6282988" y="1675583"/>
            <a:ext cx="5381861" cy="1550048"/>
          </a:xfrm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fr-FR" b="1" dirty="0" err="1"/>
              <a:t>Addressing</a:t>
            </a:r>
            <a:r>
              <a:rPr lang="fr-FR" b="1" dirty="0"/>
              <a:t> </a:t>
            </a:r>
            <a:r>
              <a:rPr lang="fr-FR" b="1" dirty="0" err="1"/>
              <a:t>environmental</a:t>
            </a:r>
            <a:r>
              <a:rPr lang="fr-FR" b="1" dirty="0"/>
              <a:t>, social and public </a:t>
            </a:r>
            <a:r>
              <a:rPr lang="fr-FR" b="1" dirty="0" err="1"/>
              <a:t>health</a:t>
            </a:r>
            <a:r>
              <a:rPr lang="fr-FR" b="1" dirty="0"/>
              <a:t> challenges </a:t>
            </a:r>
            <a:r>
              <a:rPr lang="fr-FR" b="1" dirty="0" err="1"/>
              <a:t>requires</a:t>
            </a:r>
            <a:r>
              <a:rPr lang="fr-FR" b="1" dirty="0"/>
              <a:t> </a:t>
            </a:r>
            <a:r>
              <a:rPr lang="fr-FR" b="1" dirty="0" err="1"/>
              <a:t>alignment</a:t>
            </a:r>
            <a:r>
              <a:rPr lang="fr-FR" b="1" dirty="0"/>
              <a:t> </a:t>
            </a:r>
            <a:r>
              <a:rPr lang="fr-FR" b="1" dirty="0" err="1"/>
              <a:t>between</a:t>
            </a:r>
            <a:r>
              <a:rPr lang="fr-FR" b="1" dirty="0"/>
              <a:t> </a:t>
            </a:r>
            <a:r>
              <a:rPr lang="fr-FR" b="1" dirty="0" err="1"/>
              <a:t>policies</a:t>
            </a:r>
            <a:r>
              <a:rPr lang="fr-FR" b="1" dirty="0"/>
              <a:t>, </a:t>
            </a:r>
            <a:r>
              <a:rPr lang="fr-FR" b="1" dirty="0" err="1"/>
              <a:t>markets</a:t>
            </a:r>
            <a:r>
              <a:rPr lang="fr-FR" b="1" dirty="0"/>
              <a:t> and practices</a:t>
            </a:r>
          </a:p>
        </p:txBody>
      </p:sp>
      <p:sp>
        <p:nvSpPr>
          <p:cNvPr id="27" name="Marcador de Posição do Texto 1">
            <a:extLst>
              <a:ext uri="{FF2B5EF4-FFF2-40B4-BE49-F238E27FC236}">
                <a16:creationId xmlns:a16="http://schemas.microsoft.com/office/drawing/2014/main" id="{4E98F7EC-9176-556C-70F2-7B3CDA27B6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5998" y="654736"/>
            <a:ext cx="5257801" cy="1223963"/>
          </a:xfrm>
        </p:spPr>
        <p:txBody>
          <a:bodyPr/>
          <a:lstStyle/>
          <a:p>
            <a:r>
              <a:rPr lang="en-GB" sz="3600" b="1"/>
              <a:t>From cost to action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7FD3CF1-2BD7-13B2-3C38-53532F200B94}"/>
              </a:ext>
            </a:extLst>
          </p:cNvPr>
          <p:cNvSpPr txBox="1"/>
          <p:nvPr/>
        </p:nvSpPr>
        <p:spPr>
          <a:xfrm>
            <a:off x="1268058" y="5296701"/>
            <a:ext cx="1846800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err="1"/>
              <a:t>Ecological</a:t>
            </a:r>
            <a:r>
              <a:rPr lang="fr-FR" b="1"/>
              <a:t> </a:t>
            </a:r>
            <a:r>
              <a:rPr lang="fr-FR" b="1" err="1"/>
              <a:t>investments</a:t>
            </a:r>
            <a:endParaRPr lang="fr-FR" b="1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7A52CD-0BB6-AA48-7F3F-2BC0EA7BFE37}"/>
              </a:ext>
            </a:extLst>
          </p:cNvPr>
          <p:cNvSpPr txBox="1"/>
          <p:nvPr/>
        </p:nvSpPr>
        <p:spPr>
          <a:xfrm>
            <a:off x="3612297" y="3276543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/>
              <a:t>Consumer </a:t>
            </a:r>
            <a:r>
              <a:rPr lang="fr-FR" b="1" err="1"/>
              <a:t>behaviour</a:t>
            </a:r>
            <a:endParaRPr lang="fr-FR" b="1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809EAD6-1482-43D0-ACBC-0D36E7C14CC9}"/>
              </a:ext>
            </a:extLst>
          </p:cNvPr>
          <p:cNvSpPr txBox="1"/>
          <p:nvPr/>
        </p:nvSpPr>
        <p:spPr>
          <a:xfrm>
            <a:off x="3612297" y="4289169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err="1"/>
              <a:t>Choices</a:t>
            </a:r>
            <a:r>
              <a:rPr lang="fr-FR" b="1"/>
              <a:t> </a:t>
            </a:r>
            <a:r>
              <a:rPr lang="fr-FR" b="1" err="1"/>
              <a:t>within</a:t>
            </a:r>
            <a:r>
              <a:rPr lang="fr-FR" b="1"/>
              <a:t> value </a:t>
            </a:r>
            <a:r>
              <a:rPr lang="fr-FR" b="1" err="1"/>
              <a:t>chains</a:t>
            </a:r>
            <a:endParaRPr lang="fr-FR" b="1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A2D1BA-A33D-55E7-869B-CB74F5F9F60B}"/>
              </a:ext>
            </a:extLst>
          </p:cNvPr>
          <p:cNvSpPr txBox="1"/>
          <p:nvPr/>
        </p:nvSpPr>
        <p:spPr>
          <a:xfrm>
            <a:off x="1267746" y="4254201"/>
            <a:ext cx="1847425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/>
              <a:t>Internalisation of </a:t>
            </a:r>
            <a:r>
              <a:rPr lang="fr-FR" b="1" err="1"/>
              <a:t>externalities</a:t>
            </a:r>
            <a:endParaRPr lang="fr-FR" b="1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378E768-FBDA-D219-A3A2-B796AB3E9F85}"/>
              </a:ext>
            </a:extLst>
          </p:cNvPr>
          <p:cNvSpPr txBox="1"/>
          <p:nvPr/>
        </p:nvSpPr>
        <p:spPr>
          <a:xfrm>
            <a:off x="3612297" y="5301795"/>
            <a:ext cx="1926208" cy="646331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/>
              <a:t>Modes of production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F2309A6-B5E4-D44F-33B5-4E11C63C7A82}"/>
              </a:ext>
            </a:extLst>
          </p:cNvPr>
          <p:cNvSpPr txBox="1"/>
          <p:nvPr/>
        </p:nvSpPr>
        <p:spPr>
          <a:xfrm>
            <a:off x="1267746" y="3429805"/>
            <a:ext cx="1847425" cy="369332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b="1" err="1"/>
              <a:t>Costs</a:t>
            </a:r>
            <a:r>
              <a:rPr lang="fr-FR" b="1"/>
              <a:t> imputation</a:t>
            </a:r>
          </a:p>
        </p:txBody>
      </p:sp>
      <p:cxnSp>
        <p:nvCxnSpPr>
          <p:cNvPr id="46" name="Connecteur en arc 45">
            <a:extLst>
              <a:ext uri="{FF2B5EF4-FFF2-40B4-BE49-F238E27FC236}">
                <a16:creationId xmlns:a16="http://schemas.microsoft.com/office/drawing/2014/main" id="{894778A5-8D42-36EA-0D97-E314D13DEE8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39088" y="4106021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>
            <a:extLst>
              <a:ext uri="{FF2B5EF4-FFF2-40B4-BE49-F238E27FC236}">
                <a16:creationId xmlns:a16="http://schemas.microsoft.com/office/drawing/2014/main" id="{B1078532-5112-E20D-7DA3-B685F5747C4C}"/>
              </a:ext>
            </a:extLst>
          </p:cNvPr>
          <p:cNvCxnSpPr>
            <a:cxnSpLocks/>
          </p:cNvCxnSpPr>
          <p:nvPr/>
        </p:nvCxnSpPr>
        <p:spPr>
          <a:xfrm rot="5400000">
            <a:off x="4339088" y="5118647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en arc 47">
            <a:extLst>
              <a:ext uri="{FF2B5EF4-FFF2-40B4-BE49-F238E27FC236}">
                <a16:creationId xmlns:a16="http://schemas.microsoft.com/office/drawing/2014/main" id="{51244594-6143-9D04-EC3A-D3FCC9FF3D56}"/>
              </a:ext>
            </a:extLst>
          </p:cNvPr>
          <p:cNvCxnSpPr>
            <a:cxnSpLocks/>
            <a:stCxn id="45" idx="3"/>
            <a:endCxn id="38" idx="1"/>
          </p:cNvCxnSpPr>
          <p:nvPr/>
        </p:nvCxnSpPr>
        <p:spPr>
          <a:xfrm flipV="1">
            <a:off x="3115171" y="3599709"/>
            <a:ext cx="497126" cy="147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>
            <a:extLst>
              <a:ext uri="{FF2B5EF4-FFF2-40B4-BE49-F238E27FC236}">
                <a16:creationId xmlns:a16="http://schemas.microsoft.com/office/drawing/2014/main" id="{EA1D99DB-2F0D-544C-6F90-84BC8C282128}"/>
              </a:ext>
            </a:extLst>
          </p:cNvPr>
          <p:cNvCxnSpPr>
            <a:cxnSpLocks/>
            <a:stCxn id="45" idx="3"/>
            <a:endCxn id="39" idx="1"/>
          </p:cNvCxnSpPr>
          <p:nvPr/>
        </p:nvCxnSpPr>
        <p:spPr>
          <a:xfrm>
            <a:off x="3115171" y="3614471"/>
            <a:ext cx="497126" cy="9978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en arc 49">
            <a:extLst>
              <a:ext uri="{FF2B5EF4-FFF2-40B4-BE49-F238E27FC236}">
                <a16:creationId xmlns:a16="http://schemas.microsoft.com/office/drawing/2014/main" id="{55742CDE-0AD7-F66A-FEC6-9513C9BE6D04}"/>
              </a:ext>
            </a:extLst>
          </p:cNvPr>
          <p:cNvCxnSpPr>
            <a:cxnSpLocks/>
            <a:stCxn id="40" idx="3"/>
            <a:endCxn id="39" idx="1"/>
          </p:cNvCxnSpPr>
          <p:nvPr/>
        </p:nvCxnSpPr>
        <p:spPr>
          <a:xfrm>
            <a:off x="3115171" y="4577367"/>
            <a:ext cx="497126" cy="349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en arc 50">
            <a:extLst>
              <a:ext uri="{FF2B5EF4-FFF2-40B4-BE49-F238E27FC236}">
                <a16:creationId xmlns:a16="http://schemas.microsoft.com/office/drawing/2014/main" id="{F58E9B98-CDF3-11C0-60DF-99FC6854B602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 flipV="1">
            <a:off x="3114858" y="4612335"/>
            <a:ext cx="497439" cy="10075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en arc 51">
            <a:extLst>
              <a:ext uri="{FF2B5EF4-FFF2-40B4-BE49-F238E27FC236}">
                <a16:creationId xmlns:a16="http://schemas.microsoft.com/office/drawing/2014/main" id="{6FD6001E-9FDF-9582-0AC9-AE98153C5E41}"/>
              </a:ext>
            </a:extLst>
          </p:cNvPr>
          <p:cNvCxnSpPr>
            <a:cxnSpLocks/>
            <a:endCxn id="45" idx="1"/>
          </p:cNvCxnSpPr>
          <p:nvPr/>
        </p:nvCxnSpPr>
        <p:spPr>
          <a:xfrm rot="5400000">
            <a:off x="938634" y="3081074"/>
            <a:ext cx="862509" cy="204284"/>
          </a:xfrm>
          <a:prstGeom prst="curvedConnector4">
            <a:avLst>
              <a:gd name="adj1" fmla="val 39295"/>
              <a:gd name="adj2" fmla="val 211903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rc 52">
            <a:extLst>
              <a:ext uri="{FF2B5EF4-FFF2-40B4-BE49-F238E27FC236}">
                <a16:creationId xmlns:a16="http://schemas.microsoft.com/office/drawing/2014/main" id="{46F8E013-4375-D2F0-4BA6-A852474DF6A1}"/>
              </a:ext>
            </a:extLst>
          </p:cNvPr>
          <p:cNvCxnSpPr>
            <a:cxnSpLocks/>
            <a:endCxn id="39" idx="1"/>
          </p:cNvCxnSpPr>
          <p:nvPr/>
        </p:nvCxnSpPr>
        <p:spPr>
          <a:xfrm rot="16200000" flipH="1">
            <a:off x="2119082" y="3119120"/>
            <a:ext cx="2378636" cy="607794"/>
          </a:xfrm>
          <a:prstGeom prst="curvedConnector2">
            <a:avLst/>
          </a:prstGeom>
          <a:ln w="88900">
            <a:solidFill>
              <a:srgbClr val="4472C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en arc 53">
            <a:extLst>
              <a:ext uri="{FF2B5EF4-FFF2-40B4-BE49-F238E27FC236}">
                <a16:creationId xmlns:a16="http://schemas.microsoft.com/office/drawing/2014/main" id="{997C71F7-9FD1-2AD7-97C5-1A00A951664F}"/>
              </a:ext>
            </a:extLst>
          </p:cNvPr>
          <p:cNvCxnSpPr>
            <a:cxnSpLocks/>
            <a:endCxn id="38" idx="0"/>
          </p:cNvCxnSpPr>
          <p:nvPr/>
        </p:nvCxnSpPr>
        <p:spPr>
          <a:xfrm rot="5400000">
            <a:off x="3752640" y="2447432"/>
            <a:ext cx="1651872" cy="6350"/>
          </a:xfrm>
          <a:prstGeom prst="curvedConnector3">
            <a:avLst>
              <a:gd name="adj1" fmla="val 50000"/>
            </a:avLst>
          </a:prstGeom>
          <a:ln w="88900">
            <a:solidFill>
              <a:srgbClr val="70AD4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en arc 54">
            <a:extLst>
              <a:ext uri="{FF2B5EF4-FFF2-40B4-BE49-F238E27FC236}">
                <a16:creationId xmlns:a16="http://schemas.microsoft.com/office/drawing/2014/main" id="{BA52B747-E1D2-8039-8C44-F361969D8A47}"/>
              </a:ext>
            </a:extLst>
          </p:cNvPr>
          <p:cNvCxnSpPr>
            <a:cxnSpLocks/>
            <a:stCxn id="37" idx="3"/>
            <a:endCxn id="43" idx="1"/>
          </p:cNvCxnSpPr>
          <p:nvPr/>
        </p:nvCxnSpPr>
        <p:spPr>
          <a:xfrm>
            <a:off x="3114858" y="5619867"/>
            <a:ext cx="497439" cy="50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en arc 55">
            <a:extLst>
              <a:ext uri="{FF2B5EF4-FFF2-40B4-BE49-F238E27FC236}">
                <a16:creationId xmlns:a16="http://schemas.microsoft.com/office/drawing/2014/main" id="{75B9581E-B15D-7D43-95B1-033CB5C9BE62}"/>
              </a:ext>
            </a:extLst>
          </p:cNvPr>
          <p:cNvCxnSpPr>
            <a:cxnSpLocks/>
            <a:stCxn id="40" idx="3"/>
            <a:endCxn id="38" idx="1"/>
          </p:cNvCxnSpPr>
          <p:nvPr/>
        </p:nvCxnSpPr>
        <p:spPr>
          <a:xfrm flipV="1">
            <a:off x="3115171" y="3599709"/>
            <a:ext cx="497126" cy="9776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ZoneTexte 59">
            <a:extLst>
              <a:ext uri="{FF2B5EF4-FFF2-40B4-BE49-F238E27FC236}">
                <a16:creationId xmlns:a16="http://schemas.microsoft.com/office/drawing/2014/main" id="{139D6DD6-4228-00A0-D165-2BFB3EB5CEE3}"/>
              </a:ext>
            </a:extLst>
          </p:cNvPr>
          <p:cNvSpPr txBox="1"/>
          <p:nvPr/>
        </p:nvSpPr>
        <p:spPr>
          <a:xfrm>
            <a:off x="3373323" y="1247012"/>
            <a:ext cx="2185619" cy="365518"/>
          </a:xfrm>
          <a:prstGeom prst="rect">
            <a:avLst/>
          </a:prstGeom>
          <a:solidFill>
            <a:schemeClr val="bg1"/>
          </a:solidFill>
          <a:ln w="28575">
            <a:solidFill>
              <a:srgbClr val="70AD4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PT"/>
            </a:defPPr>
            <a:lvl1pPr algn="ctr">
              <a:defRPr sz="2000" b="1">
                <a:latin typeface="45 HelveticaNeue Light" pitchFamily="2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fr-FR" err="1">
                <a:solidFill>
                  <a:schemeClr val="tx1"/>
                </a:solidFill>
              </a:rPr>
              <a:t>Individual</a:t>
            </a:r>
            <a:r>
              <a:rPr lang="fr-FR">
                <a:solidFill>
                  <a:schemeClr val="tx1"/>
                </a:solidFill>
              </a:rPr>
              <a:t> actions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4B812E56-F6A3-40B3-AAA5-20AC058455CC}"/>
              </a:ext>
            </a:extLst>
          </p:cNvPr>
          <p:cNvSpPr txBox="1"/>
          <p:nvPr/>
        </p:nvSpPr>
        <p:spPr>
          <a:xfrm>
            <a:off x="527151" y="2465996"/>
            <a:ext cx="1926208" cy="40011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>
                <a:latin typeface="45 HelveticaNeue Light" pitchFamily="2" charset="0"/>
              </a:rPr>
              <a:t>Public </a:t>
            </a:r>
            <a:r>
              <a:rPr lang="fr-FR" sz="2000" b="1" err="1">
                <a:latin typeface="45 HelveticaNeue Light" pitchFamily="2" charset="0"/>
              </a:rPr>
              <a:t>policies</a:t>
            </a:r>
            <a:endParaRPr lang="fr-FR" sz="2000" b="1">
              <a:latin typeface="45 HelveticaNeue Light" pitchFamily="2" charset="0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F3E6E24-B5D1-E81F-B86C-34D748EC4CA1}"/>
              </a:ext>
            </a:extLst>
          </p:cNvPr>
          <p:cNvSpPr txBox="1"/>
          <p:nvPr/>
        </p:nvSpPr>
        <p:spPr>
          <a:xfrm>
            <a:off x="2116175" y="1848688"/>
            <a:ext cx="1926208" cy="400110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2000" b="1">
                <a:latin typeface="45 HelveticaNeue Light" pitchFamily="2" charset="0"/>
              </a:rPr>
              <a:t>Business </a:t>
            </a:r>
            <a:r>
              <a:rPr lang="fr-FR" sz="2000" b="1" err="1">
                <a:latin typeface="45 HelveticaNeue Light" pitchFamily="2" charset="0"/>
              </a:rPr>
              <a:t>logic</a:t>
            </a:r>
            <a:endParaRPr lang="fr-FR" sz="2000" b="1">
              <a:latin typeface="45 HelveticaNeue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87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2">
            <a:extLst>
              <a:ext uri="{FF2B5EF4-FFF2-40B4-BE49-F238E27FC236}">
                <a16:creationId xmlns:a16="http://schemas.microsoft.com/office/drawing/2014/main" id="{E21278DD-DDC0-E7C8-58BC-16E85093256E}"/>
              </a:ext>
            </a:extLst>
          </p:cNvPr>
          <p:cNvSpPr txBox="1">
            <a:spLocks/>
          </p:cNvSpPr>
          <p:nvPr/>
        </p:nvSpPr>
        <p:spPr>
          <a:xfrm>
            <a:off x="6251275" y="1707393"/>
            <a:ext cx="6065628" cy="4161576"/>
          </a:xfrm>
        </p:spPr>
        <p:txBody>
          <a:bodyPr>
            <a:noAutofit/>
          </a:bodyPr>
          <a:lstStyle>
            <a:defPPr>
              <a:defRPr lang="pt-PT"/>
            </a:defPPr>
            <a:lvl1pPr marL="268288" indent="-268288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latin typeface="45 HelveticaNeue Light" pitchFamily="2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fr-FR" b="1" err="1"/>
              <a:t>Internalizing</a:t>
            </a:r>
            <a:r>
              <a:rPr lang="fr-FR" b="1"/>
              <a:t> </a:t>
            </a:r>
            <a:r>
              <a:rPr lang="fr-FR" b="1" err="1"/>
              <a:t>externalities</a:t>
            </a:r>
            <a:r>
              <a:rPr lang="fr-FR" b="1"/>
              <a:t> in public </a:t>
            </a:r>
            <a:r>
              <a:rPr lang="fr-FR" b="1" err="1"/>
              <a:t>policies</a:t>
            </a:r>
            <a:endParaRPr lang="fr-FR" b="1"/>
          </a:p>
          <a:p>
            <a:r>
              <a:rPr lang="fr-FR"/>
              <a:t>Taxes</a:t>
            </a:r>
          </a:p>
          <a:p>
            <a:r>
              <a:rPr lang="fr-FR" err="1"/>
              <a:t>Regulations</a:t>
            </a:r>
            <a:endParaRPr lang="fr-FR"/>
          </a:p>
          <a:p>
            <a:r>
              <a:rPr lang="fr-FR"/>
              <a:t>Public </a:t>
            </a:r>
            <a:r>
              <a:rPr lang="fr-FR" err="1"/>
              <a:t>procurements</a:t>
            </a:r>
            <a:endParaRPr lang="fr-FR"/>
          </a:p>
          <a:p>
            <a:r>
              <a:rPr lang="fr-FR"/>
              <a:t>Subsides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5E6C6D6-C7D1-0C7F-2963-FBF03A9BDDBA}"/>
              </a:ext>
            </a:extLst>
          </p:cNvPr>
          <p:cNvSpPr txBox="1"/>
          <p:nvPr/>
        </p:nvSpPr>
        <p:spPr>
          <a:xfrm>
            <a:off x="9878404" y="4620149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0" i="0" u="none" strike="noStrike">
                <a:solidFill>
                  <a:srgbClr val="0272B1"/>
                </a:solidFill>
                <a:effectLst/>
                <a:latin typeface="ElsevierGulliver"/>
                <a:hlinkClick r:id="rId2"/>
              </a:rPr>
              <a:t>Coinon et al., 2023</a:t>
            </a:r>
            <a:endParaRPr lang="fr-FR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7EB8A6C-DC84-6FAC-703F-C3D07ADA7380}"/>
              </a:ext>
            </a:extLst>
          </p:cNvPr>
          <p:cNvSpPr txBox="1"/>
          <p:nvPr/>
        </p:nvSpPr>
        <p:spPr>
          <a:xfrm>
            <a:off x="1268058" y="5327479"/>
            <a:ext cx="1846800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Ecological</a:t>
            </a:r>
            <a:r>
              <a:rPr lang="fr-FR" sz="1600" b="1"/>
              <a:t> </a:t>
            </a:r>
            <a:r>
              <a:rPr lang="fr-FR" sz="1600" b="1" err="1"/>
              <a:t>investments</a:t>
            </a:r>
            <a:endParaRPr lang="fr-FR" sz="1600" b="1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4FE866A-9531-956F-EC06-87F6A1CF4A0E}"/>
              </a:ext>
            </a:extLst>
          </p:cNvPr>
          <p:cNvSpPr txBox="1"/>
          <p:nvPr/>
        </p:nvSpPr>
        <p:spPr>
          <a:xfrm>
            <a:off x="3612297" y="3307321"/>
            <a:ext cx="1926208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Consumer </a:t>
            </a:r>
            <a:r>
              <a:rPr lang="fr-FR" sz="1600" b="1" err="1"/>
              <a:t>behaviour</a:t>
            </a:r>
            <a:endParaRPr lang="fr-FR" sz="1600" b="1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5911F7A-5763-B3BF-A1EE-B5B7EF584CEA}"/>
              </a:ext>
            </a:extLst>
          </p:cNvPr>
          <p:cNvSpPr txBox="1"/>
          <p:nvPr/>
        </p:nvSpPr>
        <p:spPr>
          <a:xfrm>
            <a:off x="3612297" y="4319947"/>
            <a:ext cx="1926208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Choices</a:t>
            </a:r>
            <a:r>
              <a:rPr lang="fr-FR" sz="1600" b="1"/>
              <a:t> </a:t>
            </a:r>
            <a:r>
              <a:rPr lang="fr-FR" sz="1600" b="1" err="1"/>
              <a:t>within</a:t>
            </a:r>
            <a:r>
              <a:rPr lang="fr-FR" sz="1600" b="1"/>
              <a:t> value </a:t>
            </a:r>
            <a:r>
              <a:rPr lang="fr-FR" sz="1600" b="1" err="1"/>
              <a:t>chains</a:t>
            </a:r>
            <a:endParaRPr lang="fr-FR" sz="1600" b="1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57B6DD-7FF6-9145-AC52-84BA742754B4}"/>
              </a:ext>
            </a:extLst>
          </p:cNvPr>
          <p:cNvSpPr txBox="1"/>
          <p:nvPr/>
        </p:nvSpPr>
        <p:spPr>
          <a:xfrm>
            <a:off x="1267746" y="4284979"/>
            <a:ext cx="1847425" cy="584775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Internalisation of </a:t>
            </a:r>
            <a:r>
              <a:rPr lang="fr-FR" sz="1600" b="1" err="1"/>
              <a:t>externalities</a:t>
            </a:r>
            <a:endParaRPr lang="fr-FR" sz="1600" b="1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F1E70C12-5D2B-0708-A8D1-2B87C7E607F4}"/>
              </a:ext>
            </a:extLst>
          </p:cNvPr>
          <p:cNvSpPr txBox="1"/>
          <p:nvPr/>
        </p:nvSpPr>
        <p:spPr>
          <a:xfrm>
            <a:off x="3719207" y="1277601"/>
            <a:ext cx="1725087" cy="34707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Individual</a:t>
            </a:r>
            <a:r>
              <a:rPr lang="fr-FR" sz="1600" b="1"/>
              <a:t> actions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EA2E334-4AA0-383B-57A4-DA193DD89A21}"/>
              </a:ext>
            </a:extLst>
          </p:cNvPr>
          <p:cNvSpPr txBox="1"/>
          <p:nvPr/>
        </p:nvSpPr>
        <p:spPr>
          <a:xfrm>
            <a:off x="838200" y="2413407"/>
            <a:ext cx="1267658" cy="338554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Public </a:t>
            </a:r>
            <a:r>
              <a:rPr lang="fr-FR" sz="1600" b="1" err="1"/>
              <a:t>policy</a:t>
            </a:r>
            <a:endParaRPr lang="fr-FR" sz="1600" b="1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EC574C20-0DBA-B769-7AC7-5DB4103E0999}"/>
              </a:ext>
            </a:extLst>
          </p:cNvPr>
          <p:cNvSpPr txBox="1"/>
          <p:nvPr/>
        </p:nvSpPr>
        <p:spPr>
          <a:xfrm>
            <a:off x="3612297" y="5332573"/>
            <a:ext cx="1926208" cy="584775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Modes of production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904A59D-6CFE-C0C2-863C-24DAA4C3C607}"/>
              </a:ext>
            </a:extLst>
          </p:cNvPr>
          <p:cNvSpPr txBox="1"/>
          <p:nvPr/>
        </p:nvSpPr>
        <p:spPr>
          <a:xfrm>
            <a:off x="2296148" y="1895146"/>
            <a:ext cx="1416710" cy="338554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/>
              <a:t>Business </a:t>
            </a:r>
            <a:r>
              <a:rPr lang="fr-FR" sz="1600" b="1" err="1"/>
              <a:t>logic</a:t>
            </a:r>
            <a:endParaRPr lang="fr-FR" sz="1600" b="1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6DD68F9C-FF25-63A3-8B38-578217EB7189}"/>
              </a:ext>
            </a:extLst>
          </p:cNvPr>
          <p:cNvSpPr txBox="1"/>
          <p:nvPr/>
        </p:nvSpPr>
        <p:spPr>
          <a:xfrm>
            <a:off x="1267746" y="3445194"/>
            <a:ext cx="1847425" cy="338554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fr-FR" sz="1600" b="1" err="1"/>
              <a:t>Costs</a:t>
            </a:r>
            <a:r>
              <a:rPr lang="fr-FR" sz="1600" b="1"/>
              <a:t> imputation</a:t>
            </a:r>
          </a:p>
        </p:txBody>
      </p:sp>
      <p:cxnSp>
        <p:nvCxnSpPr>
          <p:cNvPr id="37" name="Connecteur en arc 36">
            <a:extLst>
              <a:ext uri="{FF2B5EF4-FFF2-40B4-BE49-F238E27FC236}">
                <a16:creationId xmlns:a16="http://schemas.microsoft.com/office/drawing/2014/main" id="{3A57C0F5-ED04-D8A5-03B3-21DD4E703B4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339088" y="4106021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en arc 37">
            <a:extLst>
              <a:ext uri="{FF2B5EF4-FFF2-40B4-BE49-F238E27FC236}">
                <a16:creationId xmlns:a16="http://schemas.microsoft.com/office/drawing/2014/main" id="{A6D22B4D-2090-C5F0-9C04-438ACE4E19F4}"/>
              </a:ext>
            </a:extLst>
          </p:cNvPr>
          <p:cNvCxnSpPr>
            <a:cxnSpLocks/>
          </p:cNvCxnSpPr>
          <p:nvPr/>
        </p:nvCxnSpPr>
        <p:spPr>
          <a:xfrm rot="5400000">
            <a:off x="4339088" y="5118647"/>
            <a:ext cx="472626" cy="127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rc 38">
            <a:extLst>
              <a:ext uri="{FF2B5EF4-FFF2-40B4-BE49-F238E27FC236}">
                <a16:creationId xmlns:a16="http://schemas.microsoft.com/office/drawing/2014/main" id="{8F7E43B6-7855-3ECB-7EEC-BFF67D3ED975}"/>
              </a:ext>
            </a:extLst>
          </p:cNvPr>
          <p:cNvCxnSpPr>
            <a:cxnSpLocks/>
            <a:stCxn id="36" idx="3"/>
            <a:endCxn id="29" idx="1"/>
          </p:cNvCxnSpPr>
          <p:nvPr/>
        </p:nvCxnSpPr>
        <p:spPr>
          <a:xfrm flipV="1">
            <a:off x="3115171" y="3599709"/>
            <a:ext cx="497126" cy="14762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en arc 39">
            <a:extLst>
              <a:ext uri="{FF2B5EF4-FFF2-40B4-BE49-F238E27FC236}">
                <a16:creationId xmlns:a16="http://schemas.microsoft.com/office/drawing/2014/main" id="{2D6770C4-A58A-19C9-1147-461FAA9D1E79}"/>
              </a:ext>
            </a:extLst>
          </p:cNvPr>
          <p:cNvCxnSpPr>
            <a:cxnSpLocks/>
            <a:stCxn id="36" idx="3"/>
            <a:endCxn id="30" idx="1"/>
          </p:cNvCxnSpPr>
          <p:nvPr/>
        </p:nvCxnSpPr>
        <p:spPr>
          <a:xfrm>
            <a:off x="3115171" y="3614471"/>
            <a:ext cx="497126" cy="997864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en arc 40">
            <a:extLst>
              <a:ext uri="{FF2B5EF4-FFF2-40B4-BE49-F238E27FC236}">
                <a16:creationId xmlns:a16="http://schemas.microsoft.com/office/drawing/2014/main" id="{EB0824F9-C112-8EA4-D8E4-C9894E1F4943}"/>
              </a:ext>
            </a:extLst>
          </p:cNvPr>
          <p:cNvCxnSpPr>
            <a:cxnSpLocks/>
            <a:stCxn id="31" idx="3"/>
            <a:endCxn id="30" idx="1"/>
          </p:cNvCxnSpPr>
          <p:nvPr/>
        </p:nvCxnSpPr>
        <p:spPr>
          <a:xfrm>
            <a:off x="3115171" y="4577367"/>
            <a:ext cx="497126" cy="3496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en arc 41">
            <a:extLst>
              <a:ext uri="{FF2B5EF4-FFF2-40B4-BE49-F238E27FC236}">
                <a16:creationId xmlns:a16="http://schemas.microsoft.com/office/drawing/2014/main" id="{9244DFD2-9AE0-FC4D-AF5E-6FA41AB3A399}"/>
              </a:ext>
            </a:extLst>
          </p:cNvPr>
          <p:cNvCxnSpPr>
            <a:cxnSpLocks/>
            <a:stCxn id="28" idx="3"/>
            <a:endCxn id="30" idx="1"/>
          </p:cNvCxnSpPr>
          <p:nvPr/>
        </p:nvCxnSpPr>
        <p:spPr>
          <a:xfrm flipV="1">
            <a:off x="3114858" y="4612335"/>
            <a:ext cx="497439" cy="1007532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en arc 42">
            <a:extLst>
              <a:ext uri="{FF2B5EF4-FFF2-40B4-BE49-F238E27FC236}">
                <a16:creationId xmlns:a16="http://schemas.microsoft.com/office/drawing/2014/main" id="{214AF70F-ABA5-7433-356F-A55D15478CFC}"/>
              </a:ext>
            </a:extLst>
          </p:cNvPr>
          <p:cNvCxnSpPr>
            <a:cxnSpLocks/>
            <a:stCxn id="33" idx="2"/>
            <a:endCxn id="36" idx="1"/>
          </p:cNvCxnSpPr>
          <p:nvPr/>
        </p:nvCxnSpPr>
        <p:spPr>
          <a:xfrm rot="5400000">
            <a:off x="938633" y="3081075"/>
            <a:ext cx="862510" cy="204283"/>
          </a:xfrm>
          <a:prstGeom prst="curvedConnector4">
            <a:avLst>
              <a:gd name="adj1" fmla="val 40187"/>
              <a:gd name="adj2" fmla="val 211904"/>
            </a:avLst>
          </a:prstGeom>
          <a:ln w="889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en arc 43">
            <a:extLst>
              <a:ext uri="{FF2B5EF4-FFF2-40B4-BE49-F238E27FC236}">
                <a16:creationId xmlns:a16="http://schemas.microsoft.com/office/drawing/2014/main" id="{5C9A6F05-53DC-929D-5097-9D39AC210083}"/>
              </a:ext>
            </a:extLst>
          </p:cNvPr>
          <p:cNvCxnSpPr>
            <a:cxnSpLocks/>
            <a:stCxn id="35" idx="2"/>
            <a:endCxn id="30" idx="1"/>
          </p:cNvCxnSpPr>
          <p:nvPr/>
        </p:nvCxnSpPr>
        <p:spPr>
          <a:xfrm rot="16200000" flipH="1">
            <a:off x="2119083" y="3119120"/>
            <a:ext cx="2378635" cy="607794"/>
          </a:xfrm>
          <a:prstGeom prst="curvedConnector2">
            <a:avLst/>
          </a:prstGeom>
          <a:ln w="88900">
            <a:solidFill>
              <a:srgbClr val="4472C4">
                <a:alpha val="29804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en arc 44">
            <a:extLst>
              <a:ext uri="{FF2B5EF4-FFF2-40B4-BE49-F238E27FC236}">
                <a16:creationId xmlns:a16="http://schemas.microsoft.com/office/drawing/2014/main" id="{EFB92116-C183-6E79-A336-67080BC1BE61}"/>
              </a:ext>
            </a:extLst>
          </p:cNvPr>
          <p:cNvCxnSpPr>
            <a:cxnSpLocks/>
            <a:stCxn id="32" idx="2"/>
            <a:endCxn id="29" idx="0"/>
          </p:cNvCxnSpPr>
          <p:nvPr/>
        </p:nvCxnSpPr>
        <p:spPr>
          <a:xfrm rot="5400000">
            <a:off x="3737251" y="2462821"/>
            <a:ext cx="1682650" cy="6350"/>
          </a:xfrm>
          <a:prstGeom prst="curvedConnector3">
            <a:avLst>
              <a:gd name="adj1" fmla="val 50000"/>
            </a:avLst>
          </a:prstGeom>
          <a:ln w="88900">
            <a:solidFill>
              <a:srgbClr val="70AD47">
                <a:alpha val="29804"/>
              </a:srgb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en arc 45">
            <a:extLst>
              <a:ext uri="{FF2B5EF4-FFF2-40B4-BE49-F238E27FC236}">
                <a16:creationId xmlns:a16="http://schemas.microsoft.com/office/drawing/2014/main" id="{F4C47ED5-A097-A6CE-2F97-F427B470E6A0}"/>
              </a:ext>
            </a:extLst>
          </p:cNvPr>
          <p:cNvCxnSpPr>
            <a:cxnSpLocks/>
            <a:stCxn id="28" idx="3"/>
            <a:endCxn id="34" idx="1"/>
          </p:cNvCxnSpPr>
          <p:nvPr/>
        </p:nvCxnSpPr>
        <p:spPr>
          <a:xfrm>
            <a:off x="3114858" y="5619867"/>
            <a:ext cx="497439" cy="509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en arc 46">
            <a:extLst>
              <a:ext uri="{FF2B5EF4-FFF2-40B4-BE49-F238E27FC236}">
                <a16:creationId xmlns:a16="http://schemas.microsoft.com/office/drawing/2014/main" id="{5B2AFAD6-8787-A7F4-2E42-A6AD4176C0DD}"/>
              </a:ext>
            </a:extLst>
          </p:cNvPr>
          <p:cNvCxnSpPr>
            <a:cxnSpLocks/>
            <a:stCxn id="31" idx="3"/>
            <a:endCxn id="29" idx="1"/>
          </p:cNvCxnSpPr>
          <p:nvPr/>
        </p:nvCxnSpPr>
        <p:spPr>
          <a:xfrm flipV="1">
            <a:off x="3115171" y="3599709"/>
            <a:ext cx="497126" cy="97765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Marcador de Posição do Texto 1">
            <a:extLst>
              <a:ext uri="{FF2B5EF4-FFF2-40B4-BE49-F238E27FC236}">
                <a16:creationId xmlns:a16="http://schemas.microsoft.com/office/drawing/2014/main" id="{8D88B677-A57C-5429-3C71-50DEA02420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76" y="654736"/>
            <a:ext cx="10575324" cy="1223963"/>
          </a:xfrm>
        </p:spPr>
        <p:txBody>
          <a:bodyPr/>
          <a:lstStyle/>
          <a:p>
            <a:r>
              <a:rPr lang="en-GB" sz="3600" b="1"/>
              <a:t>Public policies</a:t>
            </a:r>
          </a:p>
        </p:txBody>
      </p:sp>
    </p:spTree>
    <p:extLst>
      <p:ext uri="{BB962C8B-B14F-4D97-AF65-F5344CB8AC3E}">
        <p14:creationId xmlns:p14="http://schemas.microsoft.com/office/powerpoint/2010/main" val="6318214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8DAFA15996E488C232D2AC764DFDC" ma:contentTypeVersion="16" ma:contentTypeDescription="Crée un document." ma:contentTypeScope="" ma:versionID="23fa95e97f49c0d88ae731eb4444d77c">
  <xsd:schema xmlns:xsd="http://www.w3.org/2001/XMLSchema" xmlns:xs="http://www.w3.org/2001/XMLSchema" xmlns:p="http://schemas.microsoft.com/office/2006/metadata/properties" xmlns:ns2="2e9d5b4e-1e55-4cb5-b336-52719e38bad4" xmlns:ns3="ceaef783-d7e2-4cef-8724-968c8c15bd36" targetNamespace="http://schemas.microsoft.com/office/2006/metadata/properties" ma:root="true" ma:fieldsID="65065bf87bf9e3eac68e4f2688aa6f6c" ns2:_="" ns3:_="">
    <xsd:import namespace="2e9d5b4e-1e55-4cb5-b336-52719e38bad4"/>
    <xsd:import namespace="ceaef783-d7e2-4cef-8724-968c8c15bd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d5b4e-1e55-4cb5-b336-52719e38b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e87909b-6f91-4c34-a78b-ec0d666c48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aef783-d7e2-4cef-8724-968c8c15bd3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0320bff-c0a5-44a8-8c45-3b78e059c090}" ma:internalName="TaxCatchAll" ma:showField="CatchAllData" ma:web="ceaef783-d7e2-4cef-8724-968c8c15bd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9d5b4e-1e55-4cb5-b336-52719e38bad4">
      <Terms xmlns="http://schemas.microsoft.com/office/infopath/2007/PartnerControls"/>
    </lcf76f155ced4ddcb4097134ff3c332f>
    <TaxCatchAll xmlns="ceaef783-d7e2-4cef-8724-968c8c15bd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69E3CE-D99C-4914-AD9E-5B94D31FCA0B}">
  <ds:schemaRefs>
    <ds:schemaRef ds:uri="2e9d5b4e-1e55-4cb5-b336-52719e38bad4"/>
    <ds:schemaRef ds:uri="ceaef783-d7e2-4cef-8724-968c8c15bd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F0D9A0C-9F9B-4EA5-974F-9E4ABA7F0635}">
  <ds:schemaRefs>
    <ds:schemaRef ds:uri="http://purl.org/dc/elements/1.1/"/>
    <ds:schemaRef ds:uri="http://purl.org/dc/terms/"/>
    <ds:schemaRef ds:uri="http://schemas.microsoft.com/office/infopath/2007/PartnerControls"/>
    <ds:schemaRef ds:uri="ceaef783-d7e2-4cef-8724-968c8c15bd36"/>
    <ds:schemaRef ds:uri="http://purl.org/dc/dcmitype/"/>
    <ds:schemaRef ds:uri="http://schemas.microsoft.com/office/2006/documentManagement/types"/>
    <ds:schemaRef ds:uri="2e9d5b4e-1e55-4cb5-b336-52719e38bad4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0BF0EFD-1FA9-46BF-ADB5-6B829D78CA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761</Words>
  <Application>Microsoft Macintosh PowerPoint</Application>
  <PresentationFormat>Grand écran</PresentationFormat>
  <Paragraphs>223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45 HelveticaNeue Light</vt:lpstr>
      <vt:lpstr>75 HelveticaNeue Bold</vt:lpstr>
      <vt:lpstr>Arial</vt:lpstr>
      <vt:lpstr>Calibri</vt:lpstr>
      <vt:lpstr>ElsevierGulliver</vt:lpstr>
      <vt:lpstr>Tema do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Salome Valente</dc:creator>
  <cp:lastModifiedBy>Anne-Maud Courtois</cp:lastModifiedBy>
  <cp:revision>2</cp:revision>
  <dcterms:created xsi:type="dcterms:W3CDTF">2022-07-22T14:26:33Z</dcterms:created>
  <dcterms:modified xsi:type="dcterms:W3CDTF">2026-04-21T12:38:46Z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0x0101006A88DAFA15996E488C232D2AC764DFDC</vt:lpwstr>
  </property>
  <property fmtid="{D5CDD505-2E9C-101B-9397-08002B2CF9AE}" pid="3" name="MediaServiceImageTags">
    <vt:lpwstr/>
  </property>
</Properties>
</file>